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56" r:id="rId2"/>
    <p:sldId id="257" r:id="rId3"/>
    <p:sldId id="258" r:id="rId4"/>
    <p:sldId id="263" r:id="rId5"/>
    <p:sldId id="259" r:id="rId6"/>
    <p:sldId id="262" r:id="rId7"/>
    <p:sldId id="260" r:id="rId8"/>
    <p:sldId id="261"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84" y="-8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AB09A5-B5CA-4140-93ED-17B8B7F4855A}" type="datetimeFigureOut">
              <a:rPr lang="en-US" smtClean="0"/>
              <a:t>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FB11E0-BED0-4870-9D20-D83F1F6CB01A}" type="slidenum">
              <a:rPr lang="en-US" smtClean="0"/>
              <a:t>‹#›</a:t>
            </a:fld>
            <a:endParaRPr lang="en-US"/>
          </a:p>
        </p:txBody>
      </p:sp>
    </p:spTree>
    <p:extLst>
      <p:ext uri="{BB962C8B-B14F-4D97-AF65-F5344CB8AC3E}">
        <p14:creationId xmlns:p14="http://schemas.microsoft.com/office/powerpoint/2010/main" val="1517507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FB11E0-BED0-4870-9D20-D83F1F6CB01A}" type="slidenum">
              <a:rPr lang="en-US" smtClean="0"/>
              <a:t>2</a:t>
            </a:fld>
            <a:endParaRPr lang="en-US"/>
          </a:p>
        </p:txBody>
      </p:sp>
    </p:spTree>
    <p:extLst>
      <p:ext uri="{BB962C8B-B14F-4D97-AF65-F5344CB8AC3E}">
        <p14:creationId xmlns:p14="http://schemas.microsoft.com/office/powerpoint/2010/main" val="106280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EF2E30-A42C-4170-857D-80AA97983EE9}" type="datetimeFigureOut">
              <a:rPr lang="en-US" smtClean="0"/>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73B22-8B2A-475C-AE3D-70EF63E987D9}"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EF2E30-A42C-4170-857D-80AA97983EE9}" type="datetimeFigureOut">
              <a:rPr lang="en-US" smtClean="0"/>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73B22-8B2A-475C-AE3D-70EF63E987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EF2E30-A42C-4170-857D-80AA97983EE9}" type="datetimeFigureOut">
              <a:rPr lang="en-US" smtClean="0"/>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73B22-8B2A-475C-AE3D-70EF63E987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EF2E30-A42C-4170-857D-80AA97983EE9}" type="datetimeFigureOut">
              <a:rPr lang="en-US" smtClean="0"/>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73B22-8B2A-475C-AE3D-70EF63E987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EF2E30-A42C-4170-857D-80AA97983EE9}" type="datetimeFigureOut">
              <a:rPr lang="en-US" smtClean="0"/>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73B22-8B2A-475C-AE3D-70EF63E987D9}"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EF2E30-A42C-4170-857D-80AA97983EE9}" type="datetimeFigureOut">
              <a:rPr lang="en-US" smtClean="0"/>
              <a:t>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73B22-8B2A-475C-AE3D-70EF63E987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EF2E30-A42C-4170-857D-80AA97983EE9}" type="datetimeFigureOut">
              <a:rPr lang="en-US" smtClean="0"/>
              <a:t>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773B22-8B2A-475C-AE3D-70EF63E987D9}"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EF2E30-A42C-4170-857D-80AA97983EE9}" type="datetimeFigureOut">
              <a:rPr lang="en-US" smtClean="0"/>
              <a:t>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773B22-8B2A-475C-AE3D-70EF63E987D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EF2E30-A42C-4170-857D-80AA97983EE9}" type="datetimeFigureOut">
              <a:rPr lang="en-US" smtClean="0"/>
              <a:t>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773B22-8B2A-475C-AE3D-70EF63E987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F2E30-A42C-4170-857D-80AA97983EE9}" type="datetimeFigureOut">
              <a:rPr lang="en-US" smtClean="0"/>
              <a:t>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73B22-8B2A-475C-AE3D-70EF63E987D9}"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F2E30-A42C-4170-857D-80AA97983EE9}" type="datetimeFigureOut">
              <a:rPr lang="en-US" smtClean="0"/>
              <a:t>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73B22-8B2A-475C-AE3D-70EF63E987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3EF2E30-A42C-4170-857D-80AA97983EE9}" type="datetimeFigureOut">
              <a:rPr lang="en-US" smtClean="0"/>
              <a:t>1/1/2012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9773B22-8B2A-475C-AE3D-70EF63E987D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This is…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Let’s learn about </a:t>
            </a:r>
          </a:p>
          <a:p>
            <a:r>
              <a:rPr lang="en-US" dirty="0" smtClean="0"/>
              <a:t>This is… </a:t>
            </a:r>
          </a:p>
          <a:p>
            <a:r>
              <a:rPr lang="en-US" dirty="0" smtClean="0"/>
              <a:t>This isn’t… </a:t>
            </a:r>
          </a:p>
          <a:p>
            <a:r>
              <a:rPr lang="en-US" dirty="0" smtClean="0"/>
              <a:t>That is …</a:t>
            </a:r>
          </a:p>
          <a:p>
            <a:r>
              <a:rPr lang="en-US" dirty="0" smtClean="0"/>
              <a:t>That isn’t …</a:t>
            </a:r>
            <a:endParaRPr lang="en-US" dirty="0"/>
          </a:p>
        </p:txBody>
      </p:sp>
    </p:spTree>
    <p:extLst>
      <p:ext uri="{BB962C8B-B14F-4D97-AF65-F5344CB8AC3E}">
        <p14:creationId xmlns:p14="http://schemas.microsoft.com/office/powerpoint/2010/main" val="1037904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a:t>
            </a:r>
            <a:endParaRPr lang="en-US" dirty="0"/>
          </a:p>
        </p:txBody>
      </p:sp>
      <p:sp>
        <p:nvSpPr>
          <p:cNvPr id="3" name="Content Placeholder 2"/>
          <p:cNvSpPr>
            <a:spLocks noGrp="1"/>
          </p:cNvSpPr>
          <p:nvPr>
            <p:ph idx="1"/>
          </p:nvPr>
        </p:nvSpPr>
        <p:spPr/>
        <p:txBody>
          <a:bodyPr/>
          <a:lstStyle/>
          <a:p>
            <a:pPr marL="0" indent="0">
              <a:buNone/>
            </a:pPr>
            <a:r>
              <a:rPr lang="en-US" dirty="0" smtClean="0"/>
              <a:t>We use ‘This is…’ when we talk about something that is close to us, so close we can touch it and it’s singular. </a:t>
            </a:r>
          </a:p>
          <a:p>
            <a:pPr marL="0" indent="0">
              <a:buNone/>
            </a:pPr>
            <a:r>
              <a:rPr lang="en-US" dirty="0" smtClean="0"/>
              <a:t>For example: </a:t>
            </a:r>
          </a:p>
          <a:p>
            <a:pPr marL="0" indent="0">
              <a:buNone/>
            </a:pPr>
            <a:r>
              <a:rPr lang="en-US" i="1" dirty="0" smtClean="0"/>
              <a:t>This is </a:t>
            </a:r>
            <a:r>
              <a:rPr lang="en-US" dirty="0" smtClean="0">
                <a:solidFill>
                  <a:srgbClr val="FF0000"/>
                </a:solidFill>
              </a:rPr>
              <a:t>a</a:t>
            </a:r>
            <a:r>
              <a:rPr lang="en-US" dirty="0" smtClean="0"/>
              <a:t> purple bag. </a:t>
            </a:r>
          </a:p>
          <a:p>
            <a:pPr marL="0" indent="0">
              <a:buNone/>
            </a:pPr>
            <a:endParaRPr lang="en-US" dirty="0"/>
          </a:p>
          <a:p>
            <a:pPr marL="0" indent="0">
              <a:buNone/>
            </a:pPr>
            <a:endParaRPr lang="en-US" dirty="0" smtClean="0"/>
          </a:p>
          <a:p>
            <a:pPr marL="0" indent="0">
              <a:buNone/>
            </a:pPr>
            <a:endParaRPr lang="en-US" dirty="0"/>
          </a:p>
          <a:p>
            <a:pPr marL="0" indent="0">
              <a:buNone/>
            </a:pPr>
            <a:r>
              <a:rPr lang="en-US" i="1" dirty="0" smtClean="0"/>
              <a:t>This is </a:t>
            </a:r>
            <a:r>
              <a:rPr lang="en-US" dirty="0" smtClean="0">
                <a:solidFill>
                  <a:srgbClr val="FF0000"/>
                </a:solidFill>
              </a:rPr>
              <a:t>a</a:t>
            </a:r>
            <a:r>
              <a:rPr lang="en-US" dirty="0" smtClean="0"/>
              <a:t> big Panda. </a:t>
            </a:r>
          </a:p>
          <a:p>
            <a:pPr marL="0" indent="0">
              <a:buNone/>
            </a:pPr>
            <a:endParaRPr lang="en-US" dirty="0"/>
          </a:p>
        </p:txBody>
      </p:sp>
      <p:grpSp>
        <p:nvGrpSpPr>
          <p:cNvPr id="9" name="Group 8"/>
          <p:cNvGrpSpPr/>
          <p:nvPr/>
        </p:nvGrpSpPr>
        <p:grpSpPr>
          <a:xfrm>
            <a:off x="3131840" y="2564904"/>
            <a:ext cx="2499413" cy="1433115"/>
            <a:chOff x="3131840" y="2564904"/>
            <a:chExt cx="2499413" cy="1433115"/>
          </a:xfrm>
        </p:grpSpPr>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4161372" y="2564904"/>
              <a:ext cx="1469881" cy="1433115"/>
            </a:xfrm>
            <a:prstGeom prst="rect">
              <a:avLst/>
            </a:prstGeom>
          </p:spPr>
        </p:pic>
        <p:cxnSp>
          <p:nvCxnSpPr>
            <p:cNvPr id="5" name="Straight Arrow Connector 4"/>
            <p:cNvCxnSpPr/>
            <p:nvPr/>
          </p:nvCxnSpPr>
          <p:spPr>
            <a:xfrm flipV="1">
              <a:off x="3131840" y="3501008"/>
              <a:ext cx="1224136" cy="38023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3601791" y="4581128"/>
            <a:ext cx="2992386" cy="1498102"/>
            <a:chOff x="3601791" y="4581128"/>
            <a:chExt cx="2992386" cy="1498102"/>
          </a:xfrm>
        </p:grpSpPr>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15120" y="4581128"/>
              <a:ext cx="2179057" cy="1498102"/>
            </a:xfrm>
            <a:prstGeom prst="rect">
              <a:avLst/>
            </a:prstGeom>
          </p:spPr>
        </p:pic>
        <p:cxnSp>
          <p:nvCxnSpPr>
            <p:cNvPr id="8" name="Straight Arrow Connector 7"/>
            <p:cNvCxnSpPr/>
            <p:nvPr/>
          </p:nvCxnSpPr>
          <p:spPr>
            <a:xfrm flipV="1">
              <a:off x="3601791" y="5699000"/>
              <a:ext cx="1224136" cy="38023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52187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 is…</a:t>
            </a:r>
            <a:endParaRPr lang="en-US" dirty="0"/>
          </a:p>
        </p:txBody>
      </p:sp>
      <p:sp>
        <p:nvSpPr>
          <p:cNvPr id="5" name="Content Placeholder 2"/>
          <p:cNvSpPr>
            <a:spLocks noGrp="1"/>
          </p:cNvSpPr>
          <p:nvPr>
            <p:ph idx="1"/>
          </p:nvPr>
        </p:nvSpPr>
        <p:spPr>
          <a:xfrm>
            <a:off x="457200" y="1600200"/>
            <a:ext cx="8229600" cy="4876800"/>
          </a:xfrm>
        </p:spPr>
        <p:txBody>
          <a:bodyPr/>
          <a:lstStyle/>
          <a:p>
            <a:pPr marL="0" indent="0">
              <a:buNone/>
            </a:pPr>
            <a:r>
              <a:rPr lang="en-US" dirty="0" smtClean="0"/>
              <a:t>We use ‘That is…’ when we talk about something that is far away from us, we cannot touch it and it’s singular. </a:t>
            </a:r>
          </a:p>
          <a:p>
            <a:pPr marL="0" indent="0">
              <a:buNone/>
            </a:pPr>
            <a:r>
              <a:rPr lang="en-US" dirty="0" smtClean="0"/>
              <a:t>For example: </a:t>
            </a:r>
          </a:p>
          <a:p>
            <a:pPr marL="0" indent="0">
              <a:buNone/>
            </a:pPr>
            <a:r>
              <a:rPr lang="en-US" i="1" dirty="0" smtClean="0"/>
              <a:t>That is </a:t>
            </a:r>
            <a:r>
              <a:rPr lang="en-US" dirty="0" smtClean="0">
                <a:solidFill>
                  <a:srgbClr val="FF0000"/>
                </a:solidFill>
              </a:rPr>
              <a:t>a</a:t>
            </a:r>
            <a:r>
              <a:rPr lang="en-US" dirty="0" smtClean="0"/>
              <a:t> purple bag. </a:t>
            </a:r>
          </a:p>
          <a:p>
            <a:pPr marL="0" indent="0">
              <a:buNone/>
            </a:pPr>
            <a:endParaRPr lang="en-US" dirty="0"/>
          </a:p>
          <a:p>
            <a:pPr marL="0" indent="0">
              <a:buNone/>
            </a:pPr>
            <a:endParaRPr lang="en-US" dirty="0" smtClean="0"/>
          </a:p>
          <a:p>
            <a:pPr marL="0" indent="0">
              <a:buNone/>
            </a:pPr>
            <a:endParaRPr lang="en-US" dirty="0"/>
          </a:p>
          <a:p>
            <a:pPr marL="0" indent="0">
              <a:buNone/>
            </a:pPr>
            <a:r>
              <a:rPr lang="en-US" i="1" dirty="0" smtClean="0"/>
              <a:t>That is </a:t>
            </a:r>
            <a:r>
              <a:rPr lang="en-US" dirty="0" smtClean="0">
                <a:solidFill>
                  <a:srgbClr val="FF0000"/>
                </a:solidFill>
              </a:rPr>
              <a:t>a</a:t>
            </a:r>
            <a:r>
              <a:rPr lang="en-US" dirty="0" smtClean="0"/>
              <a:t> big Panda. </a:t>
            </a:r>
          </a:p>
          <a:p>
            <a:pPr marL="0" indent="0">
              <a:buNone/>
            </a:pPr>
            <a:endParaRPr lang="en-US" dirty="0"/>
          </a:p>
        </p:txBody>
      </p:sp>
      <p:grpSp>
        <p:nvGrpSpPr>
          <p:cNvPr id="15" name="Group 14"/>
          <p:cNvGrpSpPr/>
          <p:nvPr/>
        </p:nvGrpSpPr>
        <p:grpSpPr>
          <a:xfrm>
            <a:off x="672408" y="2582479"/>
            <a:ext cx="7654492" cy="3514327"/>
            <a:chOff x="672408" y="2582479"/>
            <a:chExt cx="7654492" cy="3514327"/>
          </a:xfrm>
        </p:grpSpPr>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940152" y="2582479"/>
              <a:ext cx="1469881" cy="1433115"/>
            </a:xfrm>
            <a:prstGeom prst="rect">
              <a:avLst/>
            </a:prstGeom>
          </p:spPr>
        </p:pic>
        <p:cxnSp>
          <p:nvCxnSpPr>
            <p:cNvPr id="8" name="Straight Arrow Connector 7"/>
            <p:cNvCxnSpPr/>
            <p:nvPr/>
          </p:nvCxnSpPr>
          <p:spPr>
            <a:xfrm flipV="1">
              <a:off x="683568" y="3789040"/>
              <a:ext cx="3024336" cy="122236"/>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7843" y="4598704"/>
              <a:ext cx="2179057" cy="1498102"/>
            </a:xfrm>
            <a:prstGeom prst="rect">
              <a:avLst/>
            </a:prstGeom>
          </p:spPr>
        </p:pic>
        <p:cxnSp>
          <p:nvCxnSpPr>
            <p:cNvPr id="11" name="Straight Arrow Connector 10"/>
            <p:cNvCxnSpPr/>
            <p:nvPr/>
          </p:nvCxnSpPr>
          <p:spPr>
            <a:xfrm flipV="1">
              <a:off x="672408" y="5716576"/>
              <a:ext cx="3323528" cy="38023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98432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not…</a:t>
            </a:r>
            <a:endParaRPr lang="en-US" dirty="0"/>
          </a:p>
        </p:txBody>
      </p:sp>
      <p:sp>
        <p:nvSpPr>
          <p:cNvPr id="5" name="Content Placeholder 2"/>
          <p:cNvSpPr>
            <a:spLocks noGrp="1"/>
          </p:cNvSpPr>
          <p:nvPr>
            <p:ph idx="1"/>
          </p:nvPr>
        </p:nvSpPr>
        <p:spPr>
          <a:xfrm>
            <a:off x="457200" y="1600200"/>
            <a:ext cx="8229600" cy="4876800"/>
          </a:xfrm>
        </p:spPr>
        <p:txBody>
          <a:bodyPr/>
          <a:lstStyle/>
          <a:p>
            <a:pPr marL="0" indent="0">
              <a:buNone/>
            </a:pPr>
            <a:r>
              <a:rPr lang="en-US" dirty="0" smtClean="0"/>
              <a:t>We use ‘This is not…’ when we talk about something that is close to us, so close we can touch it but we want to say something that the item is not. </a:t>
            </a:r>
          </a:p>
          <a:p>
            <a:pPr marL="0" indent="0">
              <a:buNone/>
            </a:pPr>
            <a:r>
              <a:rPr lang="en-US" dirty="0" smtClean="0"/>
              <a:t>For example: </a:t>
            </a:r>
          </a:p>
          <a:p>
            <a:pPr marL="0" indent="0">
              <a:buNone/>
            </a:pPr>
            <a:r>
              <a:rPr lang="en-US" i="1" dirty="0" smtClean="0"/>
              <a:t>This is not </a:t>
            </a:r>
            <a:r>
              <a:rPr lang="en-US" dirty="0" smtClean="0">
                <a:solidFill>
                  <a:srgbClr val="FF0000"/>
                </a:solidFill>
              </a:rPr>
              <a:t>a</a:t>
            </a:r>
            <a:r>
              <a:rPr lang="en-US" dirty="0" smtClean="0"/>
              <a:t> green dragon. </a:t>
            </a:r>
          </a:p>
          <a:p>
            <a:pPr marL="0" indent="0">
              <a:buNone/>
            </a:pPr>
            <a:endParaRPr lang="en-US" dirty="0"/>
          </a:p>
          <a:p>
            <a:pPr marL="0" indent="0">
              <a:buNone/>
            </a:pPr>
            <a:endParaRPr lang="en-US" dirty="0" smtClean="0"/>
          </a:p>
          <a:p>
            <a:pPr marL="0" indent="0">
              <a:buNone/>
            </a:pPr>
            <a:endParaRPr lang="en-US" dirty="0"/>
          </a:p>
          <a:p>
            <a:pPr marL="0" indent="0">
              <a:buNone/>
            </a:pPr>
            <a:r>
              <a:rPr lang="en-US" i="1" dirty="0" smtClean="0"/>
              <a:t>This is not </a:t>
            </a:r>
            <a:r>
              <a:rPr lang="en-US" dirty="0" smtClean="0">
                <a:solidFill>
                  <a:srgbClr val="FF0000"/>
                </a:solidFill>
              </a:rPr>
              <a:t>a</a:t>
            </a:r>
            <a:r>
              <a:rPr lang="en-US" dirty="0"/>
              <a:t> </a:t>
            </a:r>
            <a:r>
              <a:rPr lang="en-US" dirty="0" smtClean="0"/>
              <a:t>giraffe. </a:t>
            </a:r>
          </a:p>
          <a:p>
            <a:pPr marL="0" indent="0">
              <a:buNone/>
            </a:pPr>
            <a:endParaRPr lang="en-US" dirty="0"/>
          </a:p>
        </p:txBody>
      </p:sp>
      <p:grpSp>
        <p:nvGrpSpPr>
          <p:cNvPr id="12" name="Group 11"/>
          <p:cNvGrpSpPr/>
          <p:nvPr/>
        </p:nvGrpSpPr>
        <p:grpSpPr>
          <a:xfrm>
            <a:off x="4377458" y="2626515"/>
            <a:ext cx="3082890" cy="3677975"/>
            <a:chOff x="4377458" y="2626515"/>
            <a:chExt cx="3082890" cy="3677975"/>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8104" y="4690574"/>
              <a:ext cx="1952244" cy="1613916"/>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1868" y="2626515"/>
              <a:ext cx="1538480" cy="1974661"/>
            </a:xfrm>
            <a:prstGeom prst="rect">
              <a:avLst/>
            </a:prstGeom>
          </p:spPr>
        </p:pic>
        <p:cxnSp>
          <p:nvCxnSpPr>
            <p:cNvPr id="9" name="Straight Arrow Connector 8"/>
            <p:cNvCxnSpPr/>
            <p:nvPr/>
          </p:nvCxnSpPr>
          <p:spPr>
            <a:xfrm flipV="1">
              <a:off x="4860032" y="3789040"/>
              <a:ext cx="1368152" cy="216024"/>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377458" y="5877272"/>
              <a:ext cx="1368152" cy="216024"/>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61037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isn’t…	</a:t>
            </a:r>
            <a:endParaRPr lang="en-US" dirty="0"/>
          </a:p>
        </p:txBody>
      </p:sp>
      <p:sp>
        <p:nvSpPr>
          <p:cNvPr id="3" name="Content Placeholder 2"/>
          <p:cNvSpPr>
            <a:spLocks noGrp="1"/>
          </p:cNvSpPr>
          <p:nvPr>
            <p:ph idx="1"/>
          </p:nvPr>
        </p:nvSpPr>
        <p:spPr/>
        <p:txBody>
          <a:bodyPr/>
          <a:lstStyle/>
          <a:p>
            <a:pPr marL="0" indent="0">
              <a:buNone/>
            </a:pPr>
            <a:r>
              <a:rPr lang="en-US" dirty="0" smtClean="0"/>
              <a:t>We can shorten ‘This is not…’ to ‘This isn’t…’. </a:t>
            </a:r>
          </a:p>
          <a:p>
            <a:pPr marL="0" indent="0">
              <a:buNone/>
            </a:pPr>
            <a:endParaRPr lang="en-US" dirty="0" smtClean="0"/>
          </a:p>
          <a:p>
            <a:pPr marL="0" indent="0">
              <a:buNone/>
            </a:pPr>
            <a:r>
              <a:rPr lang="en-US" dirty="0" smtClean="0"/>
              <a:t>For example: </a:t>
            </a:r>
          </a:p>
          <a:p>
            <a:pPr marL="0" indent="0">
              <a:buNone/>
            </a:pPr>
            <a:endParaRPr lang="en-US" dirty="0" smtClean="0"/>
          </a:p>
          <a:p>
            <a:pPr marL="0" indent="0">
              <a:buNone/>
            </a:pPr>
            <a:endParaRPr lang="en-US" dirty="0"/>
          </a:p>
          <a:p>
            <a:pPr marL="0" indent="0">
              <a:buNone/>
            </a:pPr>
            <a:r>
              <a:rPr lang="en-US" dirty="0" smtClean="0"/>
              <a:t>This isn’t a green dragon.			</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This isn’t a giraffe. </a:t>
            </a:r>
          </a:p>
        </p:txBody>
      </p:sp>
      <p:grpSp>
        <p:nvGrpSpPr>
          <p:cNvPr id="4" name="Group 3"/>
          <p:cNvGrpSpPr/>
          <p:nvPr/>
        </p:nvGrpSpPr>
        <p:grpSpPr>
          <a:xfrm>
            <a:off x="4377458" y="2626515"/>
            <a:ext cx="3082890" cy="3677975"/>
            <a:chOff x="4377458" y="2626515"/>
            <a:chExt cx="3082890" cy="3677975"/>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8104" y="4690574"/>
              <a:ext cx="1952244" cy="161391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1868" y="2626515"/>
              <a:ext cx="1538480" cy="1974661"/>
            </a:xfrm>
            <a:prstGeom prst="rect">
              <a:avLst/>
            </a:prstGeom>
          </p:spPr>
        </p:pic>
        <p:cxnSp>
          <p:nvCxnSpPr>
            <p:cNvPr id="7" name="Straight Arrow Connector 6"/>
            <p:cNvCxnSpPr/>
            <p:nvPr/>
          </p:nvCxnSpPr>
          <p:spPr>
            <a:xfrm flipV="1">
              <a:off x="4860032" y="3789040"/>
              <a:ext cx="1368152" cy="216024"/>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377458" y="5877272"/>
              <a:ext cx="1368152" cy="216024"/>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87229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 is not…</a:t>
            </a:r>
            <a:endParaRPr lang="en-US" dirty="0"/>
          </a:p>
        </p:txBody>
      </p:sp>
      <p:sp>
        <p:nvSpPr>
          <p:cNvPr id="12" name="Content Placeholder 2"/>
          <p:cNvSpPr txBox="1">
            <a:spLocks/>
          </p:cNvSpPr>
          <p:nvPr/>
        </p:nvSpPr>
        <p:spPr>
          <a:xfrm>
            <a:off x="467544" y="1484784"/>
            <a:ext cx="8229600" cy="4876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dirty="0" smtClean="0"/>
              <a:t>We use ‘That is not…’ when we talk about something that is far away from us, we cannot touch it but we want to say something that the item is not. </a:t>
            </a:r>
          </a:p>
          <a:p>
            <a:pPr marL="0" indent="0">
              <a:buFont typeface="Arial" pitchFamily="34" charset="0"/>
              <a:buNone/>
            </a:pPr>
            <a:r>
              <a:rPr lang="en-US" dirty="0" smtClean="0"/>
              <a:t>For example: </a:t>
            </a:r>
          </a:p>
          <a:p>
            <a:pPr marL="0" indent="0">
              <a:buFont typeface="Arial" pitchFamily="34" charset="0"/>
              <a:buNone/>
            </a:pPr>
            <a:r>
              <a:rPr lang="en-US" i="1" dirty="0" smtClean="0"/>
              <a:t>That is not </a:t>
            </a:r>
            <a:r>
              <a:rPr lang="en-US" dirty="0" smtClean="0">
                <a:solidFill>
                  <a:srgbClr val="FF0000"/>
                </a:solidFill>
              </a:rPr>
              <a:t>a</a:t>
            </a:r>
            <a:r>
              <a:rPr lang="en-US" dirty="0" smtClean="0"/>
              <a:t> green dragon. </a:t>
            </a:r>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r>
              <a:rPr lang="en-US" i="1" dirty="0" smtClean="0"/>
              <a:t>That is not </a:t>
            </a:r>
            <a:r>
              <a:rPr lang="en-US" dirty="0" smtClean="0">
                <a:solidFill>
                  <a:srgbClr val="FF0000"/>
                </a:solidFill>
              </a:rPr>
              <a:t>a</a:t>
            </a:r>
            <a:r>
              <a:rPr lang="en-US" dirty="0" smtClean="0"/>
              <a:t> giraffe. </a:t>
            </a:r>
          </a:p>
          <a:p>
            <a:pPr marL="0" indent="0">
              <a:buFont typeface="Arial" pitchFamily="34" charset="0"/>
              <a:buNone/>
            </a:pPr>
            <a:endParaRPr lang="en-US" dirty="0"/>
          </a:p>
        </p:txBody>
      </p:sp>
      <p:grpSp>
        <p:nvGrpSpPr>
          <p:cNvPr id="19" name="Group 18"/>
          <p:cNvGrpSpPr/>
          <p:nvPr/>
        </p:nvGrpSpPr>
        <p:grpSpPr>
          <a:xfrm>
            <a:off x="899592" y="2626515"/>
            <a:ext cx="6560756" cy="3677975"/>
            <a:chOff x="899592" y="2626515"/>
            <a:chExt cx="6560756" cy="3677975"/>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8104" y="4690574"/>
              <a:ext cx="1952244" cy="1613916"/>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1868" y="2626515"/>
              <a:ext cx="1538480" cy="1974661"/>
            </a:xfrm>
            <a:prstGeom prst="rect">
              <a:avLst/>
            </a:prstGeom>
          </p:spPr>
        </p:pic>
        <p:cxnSp>
          <p:nvCxnSpPr>
            <p:cNvPr id="17" name="Straight Arrow Connector 16"/>
            <p:cNvCxnSpPr/>
            <p:nvPr/>
          </p:nvCxnSpPr>
          <p:spPr>
            <a:xfrm flipV="1">
              <a:off x="899592" y="4113076"/>
              <a:ext cx="3240360" cy="108012"/>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899592" y="5805264"/>
              <a:ext cx="3456384" cy="27981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61037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 isn’t…</a:t>
            </a:r>
            <a:endParaRPr lang="en-US" dirty="0"/>
          </a:p>
        </p:txBody>
      </p:sp>
      <p:sp>
        <p:nvSpPr>
          <p:cNvPr id="6" name="Content Placeholder 2"/>
          <p:cNvSpPr txBox="1">
            <a:spLocks/>
          </p:cNvSpPr>
          <p:nvPr/>
        </p:nvSpPr>
        <p:spPr>
          <a:xfrm>
            <a:off x="467544" y="1484784"/>
            <a:ext cx="8229600" cy="4876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dirty="0" smtClean="0"/>
              <a:t>We can shorten ‘That is not’ to ‘That isn’t…’</a:t>
            </a:r>
          </a:p>
          <a:p>
            <a:pPr marL="0" indent="0">
              <a:buFont typeface="Arial" pitchFamily="34" charset="0"/>
              <a:buNone/>
            </a:pPr>
            <a:endParaRPr lang="en-US" dirty="0" smtClean="0"/>
          </a:p>
          <a:p>
            <a:pPr marL="0" indent="0">
              <a:buFont typeface="Arial" pitchFamily="34" charset="0"/>
              <a:buNone/>
            </a:pPr>
            <a:r>
              <a:rPr lang="en-US" dirty="0" smtClean="0"/>
              <a:t>For example: </a:t>
            </a:r>
          </a:p>
          <a:p>
            <a:pPr marL="0" indent="0">
              <a:buFont typeface="Arial" pitchFamily="34" charset="0"/>
              <a:buNone/>
            </a:pPr>
            <a:endParaRPr lang="en-US" i="1" dirty="0" smtClean="0"/>
          </a:p>
          <a:p>
            <a:pPr marL="0" indent="0">
              <a:buFont typeface="Arial" pitchFamily="34" charset="0"/>
              <a:buNone/>
            </a:pPr>
            <a:r>
              <a:rPr lang="en-US" i="1" dirty="0" smtClean="0"/>
              <a:t>That isn’t </a:t>
            </a:r>
            <a:r>
              <a:rPr lang="en-US" dirty="0" smtClean="0">
                <a:solidFill>
                  <a:srgbClr val="FF0000"/>
                </a:solidFill>
              </a:rPr>
              <a:t>a</a:t>
            </a:r>
            <a:r>
              <a:rPr lang="en-US" dirty="0" smtClean="0"/>
              <a:t> green dragon. </a:t>
            </a:r>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i="1" dirty="0" smtClean="0"/>
          </a:p>
          <a:p>
            <a:pPr marL="0" indent="0">
              <a:buFont typeface="Arial" pitchFamily="34" charset="0"/>
              <a:buNone/>
            </a:pPr>
            <a:r>
              <a:rPr lang="en-US" i="1" dirty="0" smtClean="0"/>
              <a:t>That isn’t </a:t>
            </a:r>
            <a:r>
              <a:rPr lang="en-US" dirty="0" smtClean="0">
                <a:solidFill>
                  <a:srgbClr val="FF0000"/>
                </a:solidFill>
              </a:rPr>
              <a:t>a</a:t>
            </a:r>
            <a:r>
              <a:rPr lang="en-US" dirty="0" smtClean="0"/>
              <a:t> giraffe. </a:t>
            </a:r>
          </a:p>
          <a:p>
            <a:pPr marL="0" indent="0">
              <a:buFont typeface="Arial" pitchFamily="34" charset="0"/>
              <a:buNone/>
            </a:pPr>
            <a:endParaRPr lang="en-US" dirty="0"/>
          </a:p>
        </p:txBody>
      </p:sp>
      <p:grpSp>
        <p:nvGrpSpPr>
          <p:cNvPr id="7" name="Group 6"/>
          <p:cNvGrpSpPr/>
          <p:nvPr/>
        </p:nvGrpSpPr>
        <p:grpSpPr>
          <a:xfrm>
            <a:off x="899592" y="2626515"/>
            <a:ext cx="6560756" cy="3677975"/>
            <a:chOff x="899592" y="2626515"/>
            <a:chExt cx="6560756" cy="3677975"/>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8104" y="4690574"/>
              <a:ext cx="1952244" cy="161391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1868" y="2626515"/>
              <a:ext cx="1538480" cy="1974661"/>
            </a:xfrm>
            <a:prstGeom prst="rect">
              <a:avLst/>
            </a:prstGeom>
          </p:spPr>
        </p:pic>
        <p:cxnSp>
          <p:nvCxnSpPr>
            <p:cNvPr id="10" name="Straight Arrow Connector 9"/>
            <p:cNvCxnSpPr/>
            <p:nvPr/>
          </p:nvCxnSpPr>
          <p:spPr>
            <a:xfrm flipV="1">
              <a:off x="899592" y="4113076"/>
              <a:ext cx="3240360" cy="108012"/>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899592" y="5805264"/>
              <a:ext cx="3456384" cy="279810"/>
            </a:xfrm>
            <a:prstGeom prst="straightConnector1">
              <a:avLst/>
            </a:prstGeom>
            <a:ln w="5715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95607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p:nvPr/>
        </p:nvSpPr>
        <p:spPr>
          <a:xfrm>
            <a:off x="174050" y="2300662"/>
            <a:ext cx="2381726" cy="170440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456580" y="332656"/>
            <a:ext cx="8229600" cy="990600"/>
          </a:xfrm>
        </p:spPr>
        <p:txBody>
          <a:bodyPr/>
          <a:lstStyle/>
          <a:p>
            <a:r>
              <a:rPr lang="en-US" dirty="0" smtClean="0"/>
              <a:t>Now you try! </a:t>
            </a:r>
            <a:endParaRPr lang="en-US" dirty="0"/>
          </a:p>
        </p:txBody>
      </p:sp>
      <p:sp>
        <p:nvSpPr>
          <p:cNvPr id="3" name="Content Placeholder 2"/>
          <p:cNvSpPr>
            <a:spLocks noGrp="1"/>
          </p:cNvSpPr>
          <p:nvPr>
            <p:ph idx="1"/>
          </p:nvPr>
        </p:nvSpPr>
        <p:spPr>
          <a:xfrm>
            <a:off x="107504" y="1268760"/>
            <a:ext cx="8856984" cy="1008112"/>
          </a:xfrm>
        </p:spPr>
        <p:txBody>
          <a:bodyPr>
            <a:noAutofit/>
          </a:bodyPr>
          <a:lstStyle/>
          <a:p>
            <a:pPr marL="0" indent="0">
              <a:buNone/>
            </a:pPr>
            <a:r>
              <a:rPr lang="en-US" dirty="0" smtClean="0"/>
              <a:t>Look at the picture. Add ‘This is/ That is / This isn’t / That isn’t. </a:t>
            </a:r>
          </a:p>
          <a:p>
            <a:pPr marL="0" indent="0">
              <a:buNone/>
            </a:pPr>
            <a:r>
              <a:rPr lang="en-US" dirty="0" smtClean="0"/>
              <a:t>Write the sentences in your notebooks.</a:t>
            </a:r>
          </a:p>
          <a:p>
            <a:pPr marL="0" indent="0">
              <a:buNone/>
            </a:pPr>
            <a:endParaRPr lang="en-US" dirty="0" smtClean="0"/>
          </a:p>
          <a:p>
            <a:pPr marL="0" indent="0">
              <a:buNone/>
            </a:pPr>
            <a:r>
              <a:rPr lang="en-US" dirty="0" smtClean="0"/>
              <a:t> </a:t>
            </a:r>
            <a:endParaRPr lang="en-US" dirty="0"/>
          </a:p>
        </p:txBody>
      </p:sp>
      <p:grpSp>
        <p:nvGrpSpPr>
          <p:cNvPr id="23" name="Group 22"/>
          <p:cNvGrpSpPr/>
          <p:nvPr/>
        </p:nvGrpSpPr>
        <p:grpSpPr>
          <a:xfrm>
            <a:off x="318496" y="2405743"/>
            <a:ext cx="1235109" cy="980182"/>
            <a:chOff x="636604" y="2109341"/>
            <a:chExt cx="1235109" cy="980182"/>
          </a:xfrm>
        </p:grpSpPr>
        <p:pic>
          <p:nvPicPr>
            <p:cNvPr id="24" name="Picture 2" descr="C:\Users\Shlomo\Dropbox\EA stuff\graphics\unit 3\JPEG\P128Ug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604" y="2109341"/>
              <a:ext cx="958024" cy="815603"/>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Arrow Connector 24"/>
            <p:cNvCxnSpPr/>
            <p:nvPr/>
          </p:nvCxnSpPr>
          <p:spPr>
            <a:xfrm flipH="1" flipV="1">
              <a:off x="1403661" y="2589756"/>
              <a:ext cx="468052" cy="499767"/>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a:off x="174050" y="3460358"/>
            <a:ext cx="2459219" cy="369332"/>
          </a:xfrm>
          <a:prstGeom prst="rect">
            <a:avLst/>
          </a:prstGeom>
          <a:noFill/>
        </p:spPr>
        <p:txBody>
          <a:bodyPr wrap="square" rtlCol="0">
            <a:spAutoFit/>
          </a:bodyPr>
          <a:lstStyle/>
          <a:p>
            <a:r>
              <a:rPr lang="en-US" dirty="0" smtClean="0"/>
              <a:t>a. _______ a cake. </a:t>
            </a:r>
            <a:endParaRPr lang="en-US" dirty="0"/>
          </a:p>
        </p:txBody>
      </p:sp>
      <p:grpSp>
        <p:nvGrpSpPr>
          <p:cNvPr id="52" name="Group 51"/>
          <p:cNvGrpSpPr/>
          <p:nvPr/>
        </p:nvGrpSpPr>
        <p:grpSpPr>
          <a:xfrm>
            <a:off x="6238451" y="2135657"/>
            <a:ext cx="2831588" cy="1704402"/>
            <a:chOff x="6238451" y="2135657"/>
            <a:chExt cx="2831588" cy="1704402"/>
          </a:xfrm>
        </p:grpSpPr>
        <p:sp>
          <p:nvSpPr>
            <p:cNvPr id="62" name="Rectangle 61"/>
            <p:cNvSpPr/>
            <p:nvPr/>
          </p:nvSpPr>
          <p:spPr>
            <a:xfrm>
              <a:off x="6238451" y="2135657"/>
              <a:ext cx="2831588" cy="170440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1" name="Picture 4" descr="C:\Users\Shlomo\Dropbox\EA stuff\graphics\unit 3\JPEG\P142.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40739"/>
            <a:stretch/>
          </p:blipFill>
          <p:spPr bwMode="auto">
            <a:xfrm>
              <a:off x="6329938" y="2300662"/>
              <a:ext cx="1279917" cy="900907"/>
            </a:xfrm>
            <a:prstGeom prst="rect">
              <a:avLst/>
            </a:prstGeom>
            <a:noFill/>
            <a:extLst>
              <a:ext uri="{909E8E84-426E-40DD-AFC4-6F175D3DCCD1}">
                <a14:hiddenFill xmlns:a14="http://schemas.microsoft.com/office/drawing/2010/main">
                  <a:solidFill>
                    <a:srgbClr val="FFFFFF"/>
                  </a:solidFill>
                </a14:hiddenFill>
              </a:ext>
            </a:extLst>
          </p:spPr>
        </p:pic>
        <p:cxnSp>
          <p:nvCxnSpPr>
            <p:cNvPr id="26" name="Straight Arrow Connector 25"/>
            <p:cNvCxnSpPr/>
            <p:nvPr/>
          </p:nvCxnSpPr>
          <p:spPr>
            <a:xfrm flipH="1">
              <a:off x="8036240" y="2300662"/>
              <a:ext cx="876898" cy="206989"/>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6280432" y="3275692"/>
              <a:ext cx="2459219" cy="369332"/>
            </a:xfrm>
            <a:prstGeom prst="rect">
              <a:avLst/>
            </a:prstGeom>
            <a:noFill/>
          </p:spPr>
          <p:txBody>
            <a:bodyPr wrap="square" rtlCol="0">
              <a:spAutoFit/>
            </a:bodyPr>
            <a:lstStyle/>
            <a:p>
              <a:r>
                <a:rPr lang="en-US" dirty="0" smtClean="0"/>
                <a:t>c. _______ the Sun. </a:t>
              </a:r>
              <a:endParaRPr lang="en-US" dirty="0"/>
            </a:p>
          </p:txBody>
        </p:sp>
      </p:grpSp>
      <p:grpSp>
        <p:nvGrpSpPr>
          <p:cNvPr id="63" name="Group 62"/>
          <p:cNvGrpSpPr/>
          <p:nvPr/>
        </p:nvGrpSpPr>
        <p:grpSpPr>
          <a:xfrm>
            <a:off x="212795" y="4319155"/>
            <a:ext cx="2775029" cy="1878120"/>
            <a:chOff x="212795" y="4319155"/>
            <a:chExt cx="2775029" cy="1878120"/>
          </a:xfrm>
        </p:grpSpPr>
        <p:sp>
          <p:nvSpPr>
            <p:cNvPr id="60" name="Rectangle 59"/>
            <p:cNvSpPr/>
            <p:nvPr/>
          </p:nvSpPr>
          <p:spPr>
            <a:xfrm>
              <a:off x="212795" y="4319155"/>
              <a:ext cx="2636834" cy="1878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2" name="Picture 5" descr="C:\Users\Shlomo\Dropbox\EA stuff\graphics\unit 3\JPEG\P128Chatoo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37" y="4455255"/>
              <a:ext cx="864121" cy="1040908"/>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Straight Arrow Connector 27"/>
            <p:cNvCxnSpPr/>
            <p:nvPr/>
          </p:nvCxnSpPr>
          <p:spPr>
            <a:xfrm flipH="1">
              <a:off x="2057205" y="4455255"/>
              <a:ext cx="576064" cy="413905"/>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34969" y="5706721"/>
              <a:ext cx="2752855" cy="369332"/>
            </a:xfrm>
            <a:prstGeom prst="rect">
              <a:avLst/>
            </a:prstGeom>
            <a:noFill/>
          </p:spPr>
          <p:txBody>
            <a:bodyPr wrap="square" rtlCol="0">
              <a:spAutoFit/>
            </a:bodyPr>
            <a:lstStyle/>
            <a:p>
              <a:r>
                <a:rPr lang="en-US" dirty="0" smtClean="0"/>
                <a:t>d. _______ a blue cat. </a:t>
              </a:r>
              <a:endParaRPr lang="en-US" dirty="0"/>
            </a:p>
          </p:txBody>
        </p:sp>
      </p:grpSp>
      <p:grpSp>
        <p:nvGrpSpPr>
          <p:cNvPr id="54" name="Group 53"/>
          <p:cNvGrpSpPr/>
          <p:nvPr/>
        </p:nvGrpSpPr>
        <p:grpSpPr>
          <a:xfrm>
            <a:off x="2849629" y="2174253"/>
            <a:ext cx="3122040" cy="1665806"/>
            <a:chOff x="2849629" y="2174253"/>
            <a:chExt cx="3122040" cy="1665806"/>
          </a:xfrm>
        </p:grpSpPr>
        <p:sp>
          <p:nvSpPr>
            <p:cNvPr id="61" name="Rectangle 60"/>
            <p:cNvSpPr/>
            <p:nvPr/>
          </p:nvSpPr>
          <p:spPr>
            <a:xfrm>
              <a:off x="2860576" y="2174253"/>
              <a:ext cx="3111093" cy="16658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49" name="Group 48"/>
            <p:cNvGrpSpPr/>
            <p:nvPr/>
          </p:nvGrpSpPr>
          <p:grpSpPr>
            <a:xfrm>
              <a:off x="3395270" y="2266085"/>
              <a:ext cx="1448676" cy="935484"/>
              <a:chOff x="3395270" y="2266085"/>
              <a:chExt cx="1448676" cy="935484"/>
            </a:xfrm>
          </p:grpSpPr>
          <p:pic>
            <p:nvPicPr>
              <p:cNvPr id="20" name="Picture 3" descr="C:\Users\Shlomo\Dropbox\EA stuff\graphics\unit 3\JPEG\P129f.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08462" y="2266085"/>
                <a:ext cx="935484" cy="935484"/>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Straight Arrow Connector 26"/>
              <p:cNvCxnSpPr/>
              <p:nvPr/>
            </p:nvCxnSpPr>
            <p:spPr>
              <a:xfrm flipV="1">
                <a:off x="3395270" y="2490888"/>
                <a:ext cx="583587" cy="260227"/>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
          <p:nvSpPr>
            <p:cNvPr id="47" name="TextBox 46"/>
            <p:cNvSpPr txBox="1"/>
            <p:nvPr/>
          </p:nvSpPr>
          <p:spPr>
            <a:xfrm>
              <a:off x="2849629" y="3183605"/>
              <a:ext cx="3090523" cy="369332"/>
            </a:xfrm>
            <a:prstGeom prst="rect">
              <a:avLst/>
            </a:prstGeom>
            <a:noFill/>
          </p:spPr>
          <p:txBody>
            <a:bodyPr wrap="square" rtlCol="0">
              <a:spAutoFit/>
            </a:bodyPr>
            <a:lstStyle/>
            <a:p>
              <a:r>
                <a:rPr lang="en-US" dirty="0" smtClean="0"/>
                <a:t>b. _______ a blue balloon. </a:t>
              </a:r>
              <a:endParaRPr lang="en-US" dirty="0"/>
            </a:p>
          </p:txBody>
        </p:sp>
      </p:grpSp>
      <p:grpSp>
        <p:nvGrpSpPr>
          <p:cNvPr id="57" name="Group 56"/>
          <p:cNvGrpSpPr/>
          <p:nvPr/>
        </p:nvGrpSpPr>
        <p:grpSpPr>
          <a:xfrm>
            <a:off x="3171074" y="4319155"/>
            <a:ext cx="2698402" cy="1878120"/>
            <a:chOff x="3171074" y="4319155"/>
            <a:chExt cx="2698402" cy="1878120"/>
          </a:xfrm>
        </p:grpSpPr>
        <p:sp>
          <p:nvSpPr>
            <p:cNvPr id="59" name="Rectangle 58"/>
            <p:cNvSpPr/>
            <p:nvPr/>
          </p:nvSpPr>
          <p:spPr>
            <a:xfrm>
              <a:off x="3171074" y="4319155"/>
              <a:ext cx="2698402" cy="1878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1031" name="Picture 7" descr="C:\Users\Shlomo\Dropbox\EA stuff\graphics\unit 3\JPEG\P117Kite.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96670" y="4455255"/>
              <a:ext cx="1318080" cy="79084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272146" y="5706721"/>
              <a:ext cx="2459219" cy="369332"/>
            </a:xfrm>
            <a:prstGeom prst="rect">
              <a:avLst/>
            </a:prstGeom>
            <a:noFill/>
          </p:spPr>
          <p:txBody>
            <a:bodyPr wrap="square" rtlCol="0">
              <a:spAutoFit/>
            </a:bodyPr>
            <a:lstStyle/>
            <a:p>
              <a:r>
                <a:rPr lang="en-US" dirty="0" smtClean="0"/>
                <a:t>e. _______ a kite. </a:t>
              </a:r>
              <a:endParaRPr lang="en-US" dirty="0"/>
            </a:p>
          </p:txBody>
        </p:sp>
        <p:cxnSp>
          <p:nvCxnSpPr>
            <p:cNvPr id="53" name="Straight Arrow Connector 52"/>
            <p:cNvCxnSpPr/>
            <p:nvPr/>
          </p:nvCxnSpPr>
          <p:spPr>
            <a:xfrm flipV="1">
              <a:off x="3289506" y="5345074"/>
              <a:ext cx="867601" cy="312721"/>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grpSp>
        <p:nvGrpSpPr>
          <p:cNvPr id="1033" name="Group 1032"/>
          <p:cNvGrpSpPr/>
          <p:nvPr/>
        </p:nvGrpSpPr>
        <p:grpSpPr>
          <a:xfrm>
            <a:off x="6238450" y="4149080"/>
            <a:ext cx="2674687" cy="2048195"/>
            <a:chOff x="6238450" y="4149080"/>
            <a:chExt cx="2674687" cy="2048195"/>
          </a:xfrm>
        </p:grpSpPr>
        <p:sp>
          <p:nvSpPr>
            <p:cNvPr id="58" name="Rectangle 57"/>
            <p:cNvSpPr/>
            <p:nvPr/>
          </p:nvSpPr>
          <p:spPr>
            <a:xfrm>
              <a:off x="6238450" y="4149080"/>
              <a:ext cx="2674687" cy="204819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TextBox 41"/>
            <p:cNvSpPr txBox="1"/>
            <p:nvPr/>
          </p:nvSpPr>
          <p:spPr>
            <a:xfrm>
              <a:off x="6346183" y="5680801"/>
              <a:ext cx="2459219" cy="369332"/>
            </a:xfrm>
            <a:prstGeom prst="rect">
              <a:avLst/>
            </a:prstGeom>
            <a:noFill/>
          </p:spPr>
          <p:txBody>
            <a:bodyPr wrap="square" rtlCol="0">
              <a:spAutoFit/>
            </a:bodyPr>
            <a:lstStyle/>
            <a:p>
              <a:r>
                <a:rPr lang="en-US" dirty="0" smtClean="0"/>
                <a:t>f. _______ a Panda. </a:t>
              </a:r>
              <a:endParaRPr lang="en-US" dirty="0"/>
            </a:p>
          </p:txBody>
        </p:sp>
        <p:pic>
          <p:nvPicPr>
            <p:cNvPr id="1032" name="Picture 8" descr="C:\Users\Shlomo\Dropbox\EA stuff\graphics\unit 3\JPEG\P125Panda.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054533" y="4280999"/>
              <a:ext cx="1472117" cy="1104462"/>
            </a:xfrm>
            <a:prstGeom prst="rect">
              <a:avLst/>
            </a:prstGeom>
            <a:noFill/>
            <a:extLst>
              <a:ext uri="{909E8E84-426E-40DD-AFC4-6F175D3DCCD1}">
                <a14:hiddenFill xmlns:a14="http://schemas.microsoft.com/office/drawing/2010/main">
                  <a:solidFill>
                    <a:srgbClr val="FFFFFF"/>
                  </a:solidFill>
                </a14:hiddenFill>
              </a:ext>
            </a:extLst>
          </p:spPr>
        </p:pic>
        <p:cxnSp>
          <p:nvCxnSpPr>
            <p:cNvPr id="29" name="Straight Arrow Connector 28"/>
            <p:cNvCxnSpPr/>
            <p:nvPr/>
          </p:nvCxnSpPr>
          <p:spPr>
            <a:xfrm flipV="1">
              <a:off x="6732240" y="4975709"/>
              <a:ext cx="782626" cy="170786"/>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92878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p:cNvSpPr/>
          <p:nvPr/>
        </p:nvSpPr>
        <p:spPr>
          <a:xfrm>
            <a:off x="174050" y="2300662"/>
            <a:ext cx="2381726" cy="170440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456580" y="332656"/>
            <a:ext cx="8229600" cy="990600"/>
          </a:xfrm>
        </p:spPr>
        <p:txBody>
          <a:bodyPr/>
          <a:lstStyle/>
          <a:p>
            <a:r>
              <a:rPr lang="en-US" dirty="0" smtClean="0"/>
              <a:t>Answers </a:t>
            </a:r>
            <a:endParaRPr lang="en-US" dirty="0"/>
          </a:p>
        </p:txBody>
      </p:sp>
      <p:sp>
        <p:nvSpPr>
          <p:cNvPr id="3" name="Content Placeholder 2"/>
          <p:cNvSpPr>
            <a:spLocks noGrp="1"/>
          </p:cNvSpPr>
          <p:nvPr>
            <p:ph idx="1"/>
          </p:nvPr>
        </p:nvSpPr>
        <p:spPr>
          <a:xfrm>
            <a:off x="107504" y="1268760"/>
            <a:ext cx="8856984" cy="1008112"/>
          </a:xfrm>
        </p:spPr>
        <p:txBody>
          <a:bodyPr>
            <a:noAutofit/>
          </a:bodyPr>
          <a:lstStyle/>
          <a:p>
            <a:pPr marL="0" indent="0">
              <a:buNone/>
            </a:pPr>
            <a:r>
              <a:rPr lang="en-US" dirty="0" smtClean="0"/>
              <a:t> </a:t>
            </a:r>
          </a:p>
          <a:p>
            <a:pPr marL="0" indent="0">
              <a:buNone/>
            </a:pPr>
            <a:endParaRPr lang="en-US" dirty="0" smtClean="0"/>
          </a:p>
          <a:p>
            <a:pPr marL="0" indent="0">
              <a:buNone/>
            </a:pPr>
            <a:r>
              <a:rPr lang="en-US" dirty="0" smtClean="0"/>
              <a:t> </a:t>
            </a:r>
            <a:endParaRPr lang="en-US" dirty="0"/>
          </a:p>
        </p:txBody>
      </p:sp>
      <p:grpSp>
        <p:nvGrpSpPr>
          <p:cNvPr id="23" name="Group 22"/>
          <p:cNvGrpSpPr/>
          <p:nvPr/>
        </p:nvGrpSpPr>
        <p:grpSpPr>
          <a:xfrm>
            <a:off x="318496" y="2405743"/>
            <a:ext cx="1235109" cy="980182"/>
            <a:chOff x="636604" y="2109341"/>
            <a:chExt cx="1235109" cy="980182"/>
          </a:xfrm>
        </p:grpSpPr>
        <p:pic>
          <p:nvPicPr>
            <p:cNvPr id="24" name="Picture 2" descr="C:\Users\Shlomo\Dropbox\EA stuff\graphics\unit 3\JPEG\P128Ug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604" y="2109341"/>
              <a:ext cx="958024" cy="815603"/>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Arrow Connector 24"/>
            <p:cNvCxnSpPr/>
            <p:nvPr/>
          </p:nvCxnSpPr>
          <p:spPr>
            <a:xfrm flipH="1" flipV="1">
              <a:off x="1403661" y="2589756"/>
              <a:ext cx="468052" cy="499767"/>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a:off x="174050" y="3460358"/>
            <a:ext cx="2459219" cy="369332"/>
          </a:xfrm>
          <a:prstGeom prst="rect">
            <a:avLst/>
          </a:prstGeom>
          <a:noFill/>
        </p:spPr>
        <p:txBody>
          <a:bodyPr wrap="square" rtlCol="0">
            <a:spAutoFit/>
          </a:bodyPr>
          <a:lstStyle/>
          <a:p>
            <a:r>
              <a:rPr lang="en-US" dirty="0" smtClean="0"/>
              <a:t>a. </a:t>
            </a:r>
            <a:r>
              <a:rPr lang="en-US" dirty="0" smtClean="0">
                <a:solidFill>
                  <a:srgbClr val="FF0000"/>
                </a:solidFill>
              </a:rPr>
              <a:t>This is </a:t>
            </a:r>
            <a:r>
              <a:rPr lang="en-US" dirty="0" smtClean="0"/>
              <a:t>a cake. </a:t>
            </a:r>
            <a:endParaRPr lang="en-US" dirty="0"/>
          </a:p>
        </p:txBody>
      </p:sp>
      <p:grpSp>
        <p:nvGrpSpPr>
          <p:cNvPr id="52" name="Group 51"/>
          <p:cNvGrpSpPr/>
          <p:nvPr/>
        </p:nvGrpSpPr>
        <p:grpSpPr>
          <a:xfrm>
            <a:off x="6238451" y="2135657"/>
            <a:ext cx="2831588" cy="1704402"/>
            <a:chOff x="6238451" y="2135657"/>
            <a:chExt cx="2831588" cy="1704402"/>
          </a:xfrm>
        </p:grpSpPr>
        <p:sp>
          <p:nvSpPr>
            <p:cNvPr id="62" name="Rectangle 61"/>
            <p:cNvSpPr/>
            <p:nvPr/>
          </p:nvSpPr>
          <p:spPr>
            <a:xfrm>
              <a:off x="6238451" y="2135657"/>
              <a:ext cx="2831588" cy="170440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1" name="Picture 4" descr="C:\Users\Shlomo\Dropbox\EA stuff\graphics\unit 3\JPEG\P142.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40739"/>
            <a:stretch/>
          </p:blipFill>
          <p:spPr bwMode="auto">
            <a:xfrm>
              <a:off x="6329938" y="2300662"/>
              <a:ext cx="1279917" cy="900907"/>
            </a:xfrm>
            <a:prstGeom prst="rect">
              <a:avLst/>
            </a:prstGeom>
            <a:noFill/>
            <a:extLst>
              <a:ext uri="{909E8E84-426E-40DD-AFC4-6F175D3DCCD1}">
                <a14:hiddenFill xmlns:a14="http://schemas.microsoft.com/office/drawing/2010/main">
                  <a:solidFill>
                    <a:srgbClr val="FFFFFF"/>
                  </a:solidFill>
                </a14:hiddenFill>
              </a:ext>
            </a:extLst>
          </p:spPr>
        </p:pic>
        <p:cxnSp>
          <p:nvCxnSpPr>
            <p:cNvPr id="26" name="Straight Arrow Connector 25"/>
            <p:cNvCxnSpPr/>
            <p:nvPr/>
          </p:nvCxnSpPr>
          <p:spPr>
            <a:xfrm flipH="1">
              <a:off x="8036240" y="2300662"/>
              <a:ext cx="876898" cy="206989"/>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6280432" y="3275692"/>
              <a:ext cx="2459219" cy="369332"/>
            </a:xfrm>
            <a:prstGeom prst="rect">
              <a:avLst/>
            </a:prstGeom>
            <a:noFill/>
          </p:spPr>
          <p:txBody>
            <a:bodyPr wrap="square" rtlCol="0">
              <a:spAutoFit/>
            </a:bodyPr>
            <a:lstStyle/>
            <a:p>
              <a:r>
                <a:rPr lang="en-US" dirty="0" smtClean="0"/>
                <a:t>c. </a:t>
              </a:r>
              <a:r>
                <a:rPr lang="en-US" dirty="0" smtClean="0">
                  <a:solidFill>
                    <a:srgbClr val="FF0000"/>
                  </a:solidFill>
                </a:rPr>
                <a:t>That is </a:t>
              </a:r>
              <a:r>
                <a:rPr lang="en-US" dirty="0" smtClean="0"/>
                <a:t>the Sun. </a:t>
              </a:r>
              <a:endParaRPr lang="en-US" dirty="0"/>
            </a:p>
          </p:txBody>
        </p:sp>
      </p:grpSp>
      <p:grpSp>
        <p:nvGrpSpPr>
          <p:cNvPr id="63" name="Group 62"/>
          <p:cNvGrpSpPr/>
          <p:nvPr/>
        </p:nvGrpSpPr>
        <p:grpSpPr>
          <a:xfrm>
            <a:off x="212795" y="4319155"/>
            <a:ext cx="2775029" cy="1878120"/>
            <a:chOff x="212795" y="4319155"/>
            <a:chExt cx="2775029" cy="1878120"/>
          </a:xfrm>
        </p:grpSpPr>
        <p:sp>
          <p:nvSpPr>
            <p:cNvPr id="60" name="Rectangle 59"/>
            <p:cNvSpPr/>
            <p:nvPr/>
          </p:nvSpPr>
          <p:spPr>
            <a:xfrm>
              <a:off x="212795" y="4319155"/>
              <a:ext cx="2636834" cy="1878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2" name="Picture 5" descr="C:\Users\Shlomo\Dropbox\EA stuff\graphics\unit 3\JPEG\P128Chatoo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37" y="4455255"/>
              <a:ext cx="864121" cy="1040908"/>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Straight Arrow Connector 27"/>
            <p:cNvCxnSpPr/>
            <p:nvPr/>
          </p:nvCxnSpPr>
          <p:spPr>
            <a:xfrm flipH="1">
              <a:off x="2057205" y="4455255"/>
              <a:ext cx="576064" cy="413905"/>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34969" y="5706721"/>
              <a:ext cx="2752855" cy="369332"/>
            </a:xfrm>
            <a:prstGeom prst="rect">
              <a:avLst/>
            </a:prstGeom>
            <a:noFill/>
          </p:spPr>
          <p:txBody>
            <a:bodyPr wrap="square" rtlCol="0">
              <a:spAutoFit/>
            </a:bodyPr>
            <a:lstStyle/>
            <a:p>
              <a:r>
                <a:rPr lang="en-US" dirty="0" smtClean="0"/>
                <a:t>d. </a:t>
              </a:r>
              <a:r>
                <a:rPr lang="en-US" dirty="0" smtClean="0">
                  <a:solidFill>
                    <a:srgbClr val="FF0000"/>
                  </a:solidFill>
                </a:rPr>
                <a:t>That isn’t </a:t>
              </a:r>
              <a:r>
                <a:rPr lang="en-US" dirty="0" smtClean="0"/>
                <a:t>a blue cat. </a:t>
              </a:r>
              <a:endParaRPr lang="en-US" dirty="0"/>
            </a:p>
          </p:txBody>
        </p:sp>
      </p:grpSp>
      <p:grpSp>
        <p:nvGrpSpPr>
          <p:cNvPr id="54" name="Group 53"/>
          <p:cNvGrpSpPr/>
          <p:nvPr/>
        </p:nvGrpSpPr>
        <p:grpSpPr>
          <a:xfrm>
            <a:off x="2849629" y="2174253"/>
            <a:ext cx="3122040" cy="1665806"/>
            <a:chOff x="2849629" y="2174253"/>
            <a:chExt cx="3122040" cy="1665806"/>
          </a:xfrm>
        </p:grpSpPr>
        <p:sp>
          <p:nvSpPr>
            <p:cNvPr id="61" name="Rectangle 60"/>
            <p:cNvSpPr/>
            <p:nvPr/>
          </p:nvSpPr>
          <p:spPr>
            <a:xfrm>
              <a:off x="2860576" y="2174253"/>
              <a:ext cx="3111093" cy="16658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49" name="Group 48"/>
            <p:cNvGrpSpPr/>
            <p:nvPr/>
          </p:nvGrpSpPr>
          <p:grpSpPr>
            <a:xfrm>
              <a:off x="3395270" y="2266085"/>
              <a:ext cx="1448676" cy="935484"/>
              <a:chOff x="3395270" y="2266085"/>
              <a:chExt cx="1448676" cy="935484"/>
            </a:xfrm>
          </p:grpSpPr>
          <p:pic>
            <p:nvPicPr>
              <p:cNvPr id="20" name="Picture 3" descr="C:\Users\Shlomo\Dropbox\EA stuff\graphics\unit 3\JPEG\P129f.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08462" y="2266085"/>
                <a:ext cx="935484" cy="935484"/>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Straight Arrow Connector 26"/>
              <p:cNvCxnSpPr/>
              <p:nvPr/>
            </p:nvCxnSpPr>
            <p:spPr>
              <a:xfrm flipV="1">
                <a:off x="3395270" y="2490888"/>
                <a:ext cx="583587" cy="260227"/>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
          <p:nvSpPr>
            <p:cNvPr id="47" name="TextBox 46"/>
            <p:cNvSpPr txBox="1"/>
            <p:nvPr/>
          </p:nvSpPr>
          <p:spPr>
            <a:xfrm>
              <a:off x="2849629" y="3183605"/>
              <a:ext cx="3090523" cy="369332"/>
            </a:xfrm>
            <a:prstGeom prst="rect">
              <a:avLst/>
            </a:prstGeom>
            <a:noFill/>
          </p:spPr>
          <p:txBody>
            <a:bodyPr wrap="square" rtlCol="0">
              <a:spAutoFit/>
            </a:bodyPr>
            <a:lstStyle/>
            <a:p>
              <a:r>
                <a:rPr lang="en-US" dirty="0" smtClean="0"/>
                <a:t>b. </a:t>
              </a:r>
              <a:r>
                <a:rPr lang="en-US" dirty="0" smtClean="0">
                  <a:solidFill>
                    <a:srgbClr val="FF0000"/>
                  </a:solidFill>
                </a:rPr>
                <a:t>This isn’t </a:t>
              </a:r>
              <a:r>
                <a:rPr lang="en-US" dirty="0" smtClean="0"/>
                <a:t>a blue balloon. </a:t>
              </a:r>
              <a:endParaRPr lang="en-US" dirty="0"/>
            </a:p>
          </p:txBody>
        </p:sp>
      </p:grpSp>
      <p:grpSp>
        <p:nvGrpSpPr>
          <p:cNvPr id="57" name="Group 56"/>
          <p:cNvGrpSpPr/>
          <p:nvPr/>
        </p:nvGrpSpPr>
        <p:grpSpPr>
          <a:xfrm>
            <a:off x="3171074" y="4319155"/>
            <a:ext cx="2698402" cy="1878120"/>
            <a:chOff x="3171074" y="4319155"/>
            <a:chExt cx="2698402" cy="1878120"/>
          </a:xfrm>
        </p:grpSpPr>
        <p:sp>
          <p:nvSpPr>
            <p:cNvPr id="59" name="Rectangle 58"/>
            <p:cNvSpPr/>
            <p:nvPr/>
          </p:nvSpPr>
          <p:spPr>
            <a:xfrm>
              <a:off x="3171074" y="4319155"/>
              <a:ext cx="2698402" cy="1878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1031" name="Picture 7" descr="C:\Users\Shlomo\Dropbox\EA stuff\graphics\unit 3\JPEG\P117Kite.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96670" y="4455255"/>
              <a:ext cx="1318080" cy="79084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272146" y="5706721"/>
              <a:ext cx="2459219" cy="369332"/>
            </a:xfrm>
            <a:prstGeom prst="rect">
              <a:avLst/>
            </a:prstGeom>
            <a:noFill/>
          </p:spPr>
          <p:txBody>
            <a:bodyPr wrap="square" rtlCol="0">
              <a:spAutoFit/>
            </a:bodyPr>
            <a:lstStyle/>
            <a:p>
              <a:r>
                <a:rPr lang="en-US" dirty="0" smtClean="0"/>
                <a:t>e. </a:t>
              </a:r>
              <a:r>
                <a:rPr lang="en-US" dirty="0" smtClean="0">
                  <a:solidFill>
                    <a:srgbClr val="FF0000"/>
                  </a:solidFill>
                </a:rPr>
                <a:t>That is </a:t>
              </a:r>
              <a:r>
                <a:rPr lang="en-US" dirty="0" smtClean="0"/>
                <a:t>a kite. </a:t>
              </a:r>
              <a:endParaRPr lang="en-US" dirty="0"/>
            </a:p>
          </p:txBody>
        </p:sp>
        <p:cxnSp>
          <p:nvCxnSpPr>
            <p:cNvPr id="53" name="Straight Arrow Connector 52"/>
            <p:cNvCxnSpPr/>
            <p:nvPr/>
          </p:nvCxnSpPr>
          <p:spPr>
            <a:xfrm flipV="1">
              <a:off x="3289506" y="5345074"/>
              <a:ext cx="867601" cy="312721"/>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grpSp>
        <p:nvGrpSpPr>
          <p:cNvPr id="1033" name="Group 1032"/>
          <p:cNvGrpSpPr/>
          <p:nvPr/>
        </p:nvGrpSpPr>
        <p:grpSpPr>
          <a:xfrm>
            <a:off x="6238450" y="4149080"/>
            <a:ext cx="2674687" cy="2048195"/>
            <a:chOff x="6238450" y="4149080"/>
            <a:chExt cx="2674687" cy="2048195"/>
          </a:xfrm>
        </p:grpSpPr>
        <p:sp>
          <p:nvSpPr>
            <p:cNvPr id="58" name="Rectangle 57"/>
            <p:cNvSpPr/>
            <p:nvPr/>
          </p:nvSpPr>
          <p:spPr>
            <a:xfrm>
              <a:off x="6238450" y="4149080"/>
              <a:ext cx="2674687" cy="204819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TextBox 41"/>
            <p:cNvSpPr txBox="1"/>
            <p:nvPr/>
          </p:nvSpPr>
          <p:spPr>
            <a:xfrm>
              <a:off x="6346183" y="5680801"/>
              <a:ext cx="2459219" cy="369332"/>
            </a:xfrm>
            <a:prstGeom prst="rect">
              <a:avLst/>
            </a:prstGeom>
            <a:noFill/>
          </p:spPr>
          <p:txBody>
            <a:bodyPr wrap="square" rtlCol="0">
              <a:spAutoFit/>
            </a:bodyPr>
            <a:lstStyle/>
            <a:p>
              <a:r>
                <a:rPr lang="en-US" dirty="0" smtClean="0"/>
                <a:t>f. </a:t>
              </a:r>
              <a:r>
                <a:rPr lang="en-US" dirty="0" smtClean="0">
                  <a:solidFill>
                    <a:srgbClr val="FF0000"/>
                  </a:solidFill>
                </a:rPr>
                <a:t>This is </a:t>
              </a:r>
              <a:r>
                <a:rPr lang="en-US" dirty="0" smtClean="0"/>
                <a:t>a Panda. </a:t>
              </a:r>
              <a:endParaRPr lang="en-US" dirty="0"/>
            </a:p>
          </p:txBody>
        </p:sp>
        <p:pic>
          <p:nvPicPr>
            <p:cNvPr id="1032" name="Picture 8" descr="C:\Users\Shlomo\Dropbox\EA stuff\graphics\unit 3\JPEG\P125Panda.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054533" y="4280999"/>
              <a:ext cx="1472117" cy="1104462"/>
            </a:xfrm>
            <a:prstGeom prst="rect">
              <a:avLst/>
            </a:prstGeom>
            <a:noFill/>
            <a:extLst>
              <a:ext uri="{909E8E84-426E-40DD-AFC4-6F175D3DCCD1}">
                <a14:hiddenFill xmlns:a14="http://schemas.microsoft.com/office/drawing/2010/main">
                  <a:solidFill>
                    <a:srgbClr val="FFFFFF"/>
                  </a:solidFill>
                </a14:hiddenFill>
              </a:ext>
            </a:extLst>
          </p:spPr>
        </p:pic>
        <p:cxnSp>
          <p:nvCxnSpPr>
            <p:cNvPr id="29" name="Straight Arrow Connector 28"/>
            <p:cNvCxnSpPr/>
            <p:nvPr/>
          </p:nvCxnSpPr>
          <p:spPr>
            <a:xfrm flipV="1">
              <a:off x="6732240" y="4975709"/>
              <a:ext cx="782626" cy="170786"/>
            </a:xfrm>
            <a:prstGeom prst="straightConnector1">
              <a:avLst/>
            </a:prstGeom>
            <a:ln w="762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109828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45</TotalTime>
  <Words>390</Words>
  <Application>Microsoft Office PowerPoint</Application>
  <PresentationFormat>On-screen Show (4:3)</PresentationFormat>
  <Paragraphs>82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This is…</vt:lpstr>
      <vt:lpstr>This is….</vt:lpstr>
      <vt:lpstr>That is…</vt:lpstr>
      <vt:lpstr>This is not…</vt:lpstr>
      <vt:lpstr>This isn’t… </vt:lpstr>
      <vt:lpstr>That is not…</vt:lpstr>
      <vt:lpstr>That isn’t…</vt:lpstr>
      <vt:lpstr>Now you try! </vt:lpstr>
      <vt:lpstr>Answers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dc:title>
  <dc:creator>English Adventure</dc:creator>
  <cp:lastModifiedBy>Miri</cp:lastModifiedBy>
  <cp:revision>5</cp:revision>
  <dcterms:created xsi:type="dcterms:W3CDTF">2012-01-01T10:11:33Z</dcterms:created>
  <dcterms:modified xsi:type="dcterms:W3CDTF">2012-01-01T10:56:36Z</dcterms:modified>
</cp:coreProperties>
</file>