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9_02.jpg"/>
          <p:cNvPicPr preferRelativeResize="0">
            <a:picLocks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54112" y="0"/>
            <a:ext cx="73152" cy="6858000"/>
          </a:xfrm>
          <a:prstGeom prst="rect">
            <a:avLst/>
          </a:prstGeom>
        </p:spPr>
      </p:pic>
      <p:pic>
        <p:nvPicPr>
          <p:cNvPr id="7" name="Picture 6" descr="1_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0" y="0"/>
            <a:ext cx="1333500" cy="685800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0352"/>
            <a:ext cx="9144000" cy="228600"/>
            <a:chOff x="0" y="6582727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7813040" y="6582727"/>
              <a:ext cx="1330960" cy="228600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34101" y="6582727"/>
              <a:ext cx="1609724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6582727"/>
              <a:ext cx="6096000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6781800" cy="1069975"/>
          </a:xfrm>
        </p:spPr>
        <p:txBody>
          <a:bodyPr bIns="0" anchor="b" anchorCtr="0">
            <a:noAutofit/>
          </a:bodyPr>
          <a:lstStyle>
            <a:lvl1pPr>
              <a:defRPr sz="4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6781800" cy="762000"/>
          </a:xfrm>
        </p:spPr>
        <p:txBody>
          <a:bodyPr lIns="0" tIns="0" rIns="0"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6210300" y="6610350"/>
            <a:ext cx="1524000" cy="228600"/>
          </a:xfrm>
        </p:spPr>
        <p:txBody>
          <a:bodyPr/>
          <a:lstStyle/>
          <a:p>
            <a:fld id="{25CCA65D-95DB-4FCD-B58C-A6041B1DEE3B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7924800" y="6610350"/>
            <a:ext cx="1198880" cy="228600"/>
          </a:xfrm>
        </p:spPr>
        <p:txBody>
          <a:bodyPr/>
          <a:lstStyle/>
          <a:p>
            <a:fld id="{B7E1E837-FFB2-494E-9891-83BDE3C31DE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>
            <a:off x="457200" y="6611112"/>
            <a:ext cx="5600700" cy="2286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A65D-95DB-4FCD-B58C-A6041B1DEE3B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E1E837-FFB2-494E-9891-83BDE3C31DE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9085"/>
            <a:ext cx="2057400" cy="553707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5216"/>
            <a:ext cx="6019800" cy="55412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A65D-95DB-4FCD-B58C-A6041B1DEE3B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E1E837-FFB2-494E-9891-83BDE3C31DE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32" name="Rectangle 3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A65D-95DB-4FCD-B58C-A6041B1DEE3B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E1E837-FFB2-494E-9891-83BDE3C31DE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2"/>
          <p:cNvGrpSpPr/>
          <p:nvPr/>
        </p:nvGrpSpPr>
        <p:grpSpPr>
          <a:xfrm>
            <a:off x="1438274" y="6629400"/>
            <a:ext cx="7705726" cy="228600"/>
            <a:chOff x="1438274" y="6629400"/>
            <a:chExt cx="7705726" cy="228600"/>
          </a:xfrm>
        </p:grpSpPr>
        <p:sp>
          <p:nvSpPr>
            <p:cNvPr id="27" name="Rectangle 26"/>
            <p:cNvSpPr/>
            <p:nvPr/>
          </p:nvSpPr>
          <p:spPr>
            <a:xfrm>
              <a:off x="8763000" y="662940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42480" y="662940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438274" y="6629400"/>
              <a:ext cx="5663565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245101"/>
            <a:ext cx="6934199" cy="1155700"/>
          </a:xfrm>
        </p:spPr>
        <p:txBody>
          <a:bodyPr anchor="t">
            <a:normAutofit/>
          </a:bodyPr>
          <a:lstStyle>
            <a:lvl1pPr algn="r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4114800"/>
            <a:ext cx="6934199" cy="1130300"/>
          </a:xfrm>
        </p:spPr>
        <p:txBody>
          <a:bodyPr anchor="b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9" descr="9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63980" cy="6858000"/>
          </a:xfrm>
          <a:prstGeom prst="rect">
            <a:avLst/>
          </a:prstGeom>
        </p:spPr>
      </p:pic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>
          <a:xfrm>
            <a:off x="7162800" y="6610350"/>
            <a:ext cx="1524000" cy="246888"/>
          </a:xfrm>
        </p:spPr>
        <p:txBody>
          <a:bodyPr/>
          <a:lstStyle/>
          <a:p>
            <a:fld id="{25CCA65D-95DB-4FCD-B58C-A6041B1DEE3B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1"/>
          </p:nvPr>
        </p:nvSpPr>
        <p:spPr>
          <a:xfrm>
            <a:off x="8742680" y="6610350"/>
            <a:ext cx="381000" cy="246888"/>
          </a:xfrm>
        </p:spPr>
        <p:txBody>
          <a:bodyPr/>
          <a:lstStyle/>
          <a:p>
            <a:fld id="{B7E1E837-FFB2-494E-9891-83BDE3C31DEC}" type="slidenum">
              <a:rPr lang="en-US" smtClean="0"/>
              <a:t>‹#›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2"/>
          </p:nvPr>
        </p:nvSpPr>
        <p:spPr>
          <a:xfrm>
            <a:off x="1524000" y="6610350"/>
            <a:ext cx="5562600" cy="247650"/>
          </a:xfrm>
        </p:spPr>
        <p:txBody>
          <a:bodyPr/>
          <a:lstStyle/>
          <a:p>
            <a:endParaRPr lang="en-US"/>
          </a:p>
        </p:txBody>
      </p:sp>
      <p:pic>
        <p:nvPicPr>
          <p:cNvPr id="20" name="Picture 19" descr="vert_bar_02.png"/>
          <p:cNvPicPr preferRelativeResize="0">
            <a:picLocks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62456" y="0"/>
            <a:ext cx="731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3" name="Group 14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5CCA65D-95DB-4FCD-B58C-A6041B1DEE3B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7E1E837-FFB2-494E-9891-83BDE3C31DEC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5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57200" y="2438400"/>
            <a:ext cx="40386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5"/>
          </p:nvPr>
        </p:nvSpPr>
        <p:spPr>
          <a:xfrm>
            <a:off x="4648200" y="2438400"/>
            <a:ext cx="40386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6" name="Picture 15" descr="bar_06.png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20" name="Rectangle 1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Date Placeholder 2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5CCA65D-95DB-4FCD-B58C-A6041B1DEE3B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7E1E837-FFB2-494E-9891-83BDE3C31DEC}" type="slidenum">
              <a:rPr lang="en-US" smtClean="0"/>
              <a:t>‹#›</a:t>
            </a:fld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3" name="Group 11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A65D-95DB-4FCD-B58C-A6041B1DEE3B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E1E837-FFB2-494E-9891-83BDE3C31DEC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A65D-95DB-4FCD-B58C-A6041B1DEE3B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E1E837-FFB2-494E-9891-83BDE3C31DEC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352800" cy="914400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419600" y="1524000"/>
            <a:ext cx="42672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57201" y="2514599"/>
            <a:ext cx="3352800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 descr="bar_06.png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5CCA65D-95DB-4FCD-B58C-A6041B1DEE3B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7E1E837-FFB2-494E-9891-83BDE3C31DEC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048"/>
            <a:ext cx="3355848" cy="914400"/>
          </a:xfrm>
        </p:spPr>
        <p:txBody>
          <a:bodyPr anchor="b">
            <a:normAutofit/>
          </a:bodyPr>
          <a:lstStyle>
            <a:lvl1pPr algn="l">
              <a:defRPr lang="en-US" sz="1800" b="1" i="0" kern="1200" cap="all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25696" y="1554480"/>
            <a:ext cx="4270248" cy="4059936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14600"/>
            <a:ext cx="3355848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en-US" sz="140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A65D-95DB-4FCD-B58C-A6041B1DEE3B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E837-FFB2-494E-9891-83BDE3C31DE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9" name="Picture 8" descr="bar_06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4419600" y="1524000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19600" y="5637212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4000">
                <a:schemeClr val="bg1">
                  <a:lumMod val="75000"/>
                  <a:alpha val="61000"/>
                </a:schemeClr>
              </a:gs>
              <a:gs pos="38000">
                <a:schemeClr val="bg1">
                  <a:lumMod val="75000"/>
                  <a:alpha val="76000"/>
                </a:schemeClr>
              </a:gs>
              <a:gs pos="100000">
                <a:schemeClr val="bg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144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610350"/>
            <a:ext cx="1524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5CCA65D-95DB-4FCD-B58C-A6041B1DEE3B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610350"/>
            <a:ext cx="6629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2680" y="6610350"/>
            <a:ext cx="381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B7E1E837-FFB2-494E-9891-83BDE3C31DE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g"/><Relationship Id="rId4" Type="http://schemas.openxmlformats.org/officeDocument/2006/relationships/image" Target="../media/image1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ODGA7ssL-6g?rel=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And, But, Or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Connecting words and sentences using conjunctions.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733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AND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use ‘</a:t>
            </a:r>
            <a:r>
              <a:rPr lang="en-US" dirty="0" smtClean="0">
                <a:solidFill>
                  <a:srgbClr val="FF0000"/>
                </a:solidFill>
              </a:rPr>
              <a:t>and</a:t>
            </a:r>
            <a:r>
              <a:rPr lang="en-US" dirty="0" smtClean="0"/>
              <a:t>’ when we want to add something to something else. </a:t>
            </a:r>
          </a:p>
          <a:p>
            <a:pPr marL="0" indent="0">
              <a:buNone/>
            </a:pPr>
            <a:r>
              <a:rPr lang="en-US" dirty="0" smtClean="0"/>
              <a:t>For example: </a:t>
            </a:r>
          </a:p>
          <a:p>
            <a:pPr marL="808038" indent="-266700"/>
            <a:r>
              <a:rPr lang="en-US" dirty="0" smtClean="0"/>
              <a:t>bananas                   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r>
              <a:rPr lang="en-US" dirty="0" smtClean="0"/>
              <a:t>   an apple</a:t>
            </a:r>
          </a:p>
          <a:p>
            <a:pPr marL="541338" indent="0">
              <a:buNone/>
            </a:pPr>
            <a:r>
              <a:rPr lang="en-US" dirty="0" smtClean="0"/>
              <a:t> </a:t>
            </a:r>
          </a:p>
          <a:p>
            <a:pPr marL="808038" indent="-266700"/>
            <a:r>
              <a:rPr lang="en-US" dirty="0" smtClean="0"/>
              <a:t>I have a bag               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r>
              <a:rPr lang="en-US" dirty="0" smtClean="0"/>
              <a:t>   a hat                      . </a:t>
            </a:r>
          </a:p>
          <a:p>
            <a:pPr marL="541338" indent="0">
              <a:buNone/>
            </a:pPr>
            <a:endParaRPr lang="en-US" dirty="0" smtClean="0"/>
          </a:p>
          <a:p>
            <a:pPr marL="808038" indent="-266700"/>
            <a:r>
              <a:rPr lang="en-US" dirty="0" smtClean="0"/>
              <a:t>The kids are having a party                   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r>
              <a:rPr lang="en-US" dirty="0" smtClean="0"/>
              <a:t> they are happy              .  </a:t>
            </a:r>
            <a:r>
              <a:rPr lang="en-US" dirty="0" smtClean="0">
                <a:sym typeface="Wingdings"/>
              </a:rPr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780928"/>
            <a:ext cx="798973" cy="61799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573016"/>
            <a:ext cx="741574" cy="6347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4705" y="2618775"/>
            <a:ext cx="663604" cy="7414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9" t="3131" r="70100" b="65190"/>
          <a:stretch/>
        </p:blipFill>
        <p:spPr>
          <a:xfrm>
            <a:off x="4716016" y="3573016"/>
            <a:ext cx="980982" cy="59480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4529519"/>
            <a:ext cx="854224" cy="64173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501771"/>
            <a:ext cx="648072" cy="650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4043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BUT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use ‘</a:t>
            </a:r>
            <a:r>
              <a:rPr lang="en-US" dirty="0" smtClean="0">
                <a:solidFill>
                  <a:srgbClr val="FF0000"/>
                </a:solidFill>
              </a:rPr>
              <a:t>but</a:t>
            </a:r>
            <a:r>
              <a:rPr lang="en-US" dirty="0" smtClean="0"/>
              <a:t>’ when we want to show two opposite things. </a:t>
            </a:r>
          </a:p>
          <a:p>
            <a:pPr marL="0" indent="0">
              <a:buNone/>
            </a:pPr>
            <a:r>
              <a:rPr lang="en-US" dirty="0" smtClean="0"/>
              <a:t>For example: </a:t>
            </a:r>
          </a:p>
          <a:p>
            <a:pPr marL="719138" indent="-363538"/>
            <a:r>
              <a:rPr lang="en-US" dirty="0" smtClean="0"/>
              <a:t>The monster looks scary                  </a:t>
            </a:r>
            <a:r>
              <a:rPr lang="en-US" i="1" dirty="0" smtClean="0">
                <a:solidFill>
                  <a:srgbClr val="FF0000"/>
                </a:solidFill>
              </a:rPr>
              <a:t>but</a:t>
            </a:r>
            <a:r>
              <a:rPr lang="en-US" dirty="0" smtClean="0"/>
              <a:t>  it is gentle. </a:t>
            </a:r>
          </a:p>
          <a:p>
            <a:pPr marL="719138" indent="-363538"/>
            <a:endParaRPr lang="en-US" dirty="0" smtClean="0"/>
          </a:p>
          <a:p>
            <a:pPr marL="719138" indent="-363538"/>
            <a:r>
              <a:rPr lang="en-US" dirty="0" smtClean="0"/>
              <a:t>I like chocolate                   </a:t>
            </a:r>
            <a:r>
              <a:rPr lang="en-US" i="1" dirty="0" smtClean="0">
                <a:solidFill>
                  <a:srgbClr val="FF0000"/>
                </a:solidFill>
              </a:rPr>
              <a:t>but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 don’t like cake. </a:t>
            </a:r>
          </a:p>
          <a:p>
            <a:pPr marL="719138" indent="-363538"/>
            <a:endParaRPr lang="en-US" dirty="0" smtClean="0"/>
          </a:p>
          <a:p>
            <a:pPr marL="719138" indent="-363538"/>
            <a:r>
              <a:rPr lang="en-US" dirty="0" smtClean="0"/>
              <a:t>The pirate               wants the treasure </a:t>
            </a:r>
            <a:r>
              <a:rPr lang="en-US" i="1" dirty="0" smtClean="0">
                <a:solidFill>
                  <a:srgbClr val="FF0000"/>
                </a:solidFill>
              </a:rPr>
              <a:t>but</a:t>
            </a:r>
            <a:r>
              <a:rPr lang="en-US" dirty="0" smtClean="0"/>
              <a:t> he doesn’t know where it is.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489" y="2708920"/>
            <a:ext cx="801840" cy="6351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475630"/>
            <a:ext cx="941184" cy="10031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0637" y="3660385"/>
            <a:ext cx="998220" cy="8183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81" t="26866" r="24837" b="47549"/>
          <a:stretch/>
        </p:blipFill>
        <p:spPr>
          <a:xfrm>
            <a:off x="6084168" y="5206382"/>
            <a:ext cx="1417336" cy="46387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548" y="4437112"/>
            <a:ext cx="740307" cy="123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17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use ‘</a:t>
            </a:r>
            <a:r>
              <a:rPr lang="en-US" dirty="0" smtClean="0">
                <a:solidFill>
                  <a:srgbClr val="FF0000"/>
                </a:solidFill>
              </a:rPr>
              <a:t>or</a:t>
            </a:r>
            <a:r>
              <a:rPr lang="en-US" dirty="0" smtClean="0"/>
              <a:t>’ when we have a choice between two things. </a:t>
            </a:r>
          </a:p>
          <a:p>
            <a:pPr marL="0" indent="0">
              <a:buNone/>
            </a:pPr>
            <a:r>
              <a:rPr lang="en-US" dirty="0" smtClean="0"/>
              <a:t>For example:</a:t>
            </a:r>
          </a:p>
          <a:p>
            <a:pPr marL="719138" indent="-363538"/>
            <a:r>
              <a:rPr lang="en-US" dirty="0" smtClean="0"/>
              <a:t>this one                    </a:t>
            </a:r>
            <a:r>
              <a:rPr lang="en-US" i="1" dirty="0" smtClean="0">
                <a:solidFill>
                  <a:srgbClr val="FF0000"/>
                </a:solidFill>
              </a:rPr>
              <a:t>or</a:t>
            </a:r>
            <a:r>
              <a:rPr lang="en-US" dirty="0" smtClean="0"/>
              <a:t>                                     that one </a:t>
            </a:r>
          </a:p>
          <a:p>
            <a:pPr marL="719138" indent="-363538"/>
            <a:endParaRPr lang="en-US" dirty="0" smtClean="0"/>
          </a:p>
          <a:p>
            <a:pPr marL="719138" indent="-363538"/>
            <a:r>
              <a:rPr lang="en-US" dirty="0" smtClean="0"/>
              <a:t>I don’t like figs                        </a:t>
            </a:r>
            <a:r>
              <a:rPr lang="en-US" i="1" dirty="0" smtClean="0">
                <a:solidFill>
                  <a:srgbClr val="FF0000"/>
                </a:solidFill>
              </a:rPr>
              <a:t>or</a:t>
            </a:r>
            <a:r>
              <a:rPr lang="en-US" dirty="0" smtClean="0"/>
              <a:t> peaches. </a:t>
            </a:r>
          </a:p>
          <a:p>
            <a:pPr marL="719138" indent="-363538"/>
            <a:endParaRPr lang="en-US" dirty="0" smtClean="0"/>
          </a:p>
          <a:p>
            <a:pPr marL="719138" indent="-363538"/>
            <a:r>
              <a:rPr lang="en-US" dirty="0" smtClean="0"/>
              <a:t>I can go on a pirate ship                       </a:t>
            </a:r>
            <a:r>
              <a:rPr lang="en-US" i="1" dirty="0" smtClean="0">
                <a:solidFill>
                  <a:srgbClr val="FF0000"/>
                </a:solidFill>
              </a:rPr>
              <a:t>or</a:t>
            </a:r>
            <a:r>
              <a:rPr lang="en-US" dirty="0" smtClean="0"/>
              <a:t> I can go on a hot-air balloon.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002382" y="2785612"/>
            <a:ext cx="280133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059832" y="2708920"/>
            <a:ext cx="2376264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474336"/>
            <a:ext cx="1031748" cy="78181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865" y="3645024"/>
            <a:ext cx="1139952" cy="6111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4437112"/>
            <a:ext cx="668450" cy="78295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151" y="4536317"/>
            <a:ext cx="1221625" cy="621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08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sing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 this video clip</a:t>
            </a:r>
          </a:p>
          <a:p>
            <a:r>
              <a:rPr lang="en-US" dirty="0" smtClean="0"/>
              <a:t>Watch the video a few times. </a:t>
            </a:r>
          </a:p>
          <a:p>
            <a:r>
              <a:rPr lang="en-US" dirty="0" smtClean="0"/>
              <a:t>The song is about ‘</a:t>
            </a:r>
            <a:r>
              <a:rPr lang="en-US" dirty="0" smtClean="0">
                <a:solidFill>
                  <a:srgbClr val="FF0000"/>
                </a:solidFill>
              </a:rPr>
              <a:t>and</a:t>
            </a:r>
            <a:r>
              <a:rPr lang="en-US" dirty="0" smtClean="0"/>
              <a:t>’, ‘</a:t>
            </a:r>
            <a:r>
              <a:rPr lang="en-US" dirty="0" smtClean="0">
                <a:solidFill>
                  <a:srgbClr val="FF0000"/>
                </a:solidFill>
              </a:rPr>
              <a:t>but</a:t>
            </a:r>
            <a:r>
              <a:rPr lang="en-US" dirty="0" smtClean="0"/>
              <a:t>’ and ‘</a:t>
            </a:r>
            <a:r>
              <a:rPr lang="en-US" dirty="0" smtClean="0">
                <a:solidFill>
                  <a:srgbClr val="FF0000"/>
                </a:solidFill>
              </a:rPr>
              <a:t>or</a:t>
            </a:r>
            <a:r>
              <a:rPr lang="en-US" dirty="0" smtClean="0"/>
              <a:t>’. </a:t>
            </a:r>
          </a:p>
          <a:p>
            <a:r>
              <a:rPr lang="en-US" dirty="0" smtClean="0"/>
              <a:t>The song is called ‘Conjunction Junction’. 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And, but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and</a:t>
            </a:r>
            <a:r>
              <a:rPr lang="en-US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or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are all conjunctions because they join words and sentences.</a:t>
            </a:r>
          </a:p>
          <a:p>
            <a:r>
              <a:rPr lang="en-US" dirty="0" smtClean="0"/>
              <a:t>Sing along when you feel ready. </a:t>
            </a:r>
          </a:p>
          <a:p>
            <a:r>
              <a:rPr lang="en-US" dirty="0" smtClean="0"/>
              <a:t>Then go on to do the exercise on the next slide.   </a:t>
            </a:r>
            <a:endParaRPr lang="en-US" dirty="0"/>
          </a:p>
        </p:txBody>
      </p:sp>
      <p:sp>
        <p:nvSpPr>
          <p:cNvPr id="5" name="Action Button: Movie 4">
            <a:hlinkClick r:id="rId2" highlightClick="1"/>
          </p:cNvPr>
          <p:cNvSpPr/>
          <p:nvPr/>
        </p:nvSpPr>
        <p:spPr>
          <a:xfrm>
            <a:off x="2987824" y="2006842"/>
            <a:ext cx="684076" cy="468052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8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you try.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Add ‘and’, ‘but’, ‘or’ to each pair of sentences.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 can walk to school _______ I can’t fly to school.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 can take a bus to school </a:t>
            </a:r>
            <a:r>
              <a:rPr lang="en-US" dirty="0"/>
              <a:t>_______ </a:t>
            </a:r>
            <a:r>
              <a:rPr lang="en-US" dirty="0" smtClean="0"/>
              <a:t>I can ride my bike.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We study English </a:t>
            </a:r>
            <a:r>
              <a:rPr lang="en-US" dirty="0"/>
              <a:t>_______ </a:t>
            </a:r>
            <a:r>
              <a:rPr lang="en-US" dirty="0" smtClean="0"/>
              <a:t>History in school.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Pirates look mean </a:t>
            </a:r>
            <a:r>
              <a:rPr lang="en-US" dirty="0"/>
              <a:t>_______ </a:t>
            </a:r>
            <a:r>
              <a:rPr lang="en-US" dirty="0" smtClean="0"/>
              <a:t>they can be very nice.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We can eat hot dogs </a:t>
            </a:r>
            <a:r>
              <a:rPr lang="en-US" dirty="0"/>
              <a:t>_______ </a:t>
            </a:r>
            <a:r>
              <a:rPr lang="en-US" dirty="0" smtClean="0"/>
              <a:t>pizza, but not both.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Henry and Lucy can fly </a:t>
            </a:r>
            <a:r>
              <a:rPr lang="en-US" dirty="0"/>
              <a:t>_______ </a:t>
            </a:r>
            <a:r>
              <a:rPr lang="en-US" dirty="0" smtClean="0"/>
              <a:t>help people with the magic stardust.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Lucy likes apple cake very much </a:t>
            </a:r>
            <a:r>
              <a:rPr lang="en-US" dirty="0"/>
              <a:t>_______ </a:t>
            </a:r>
            <a:r>
              <a:rPr lang="en-US" dirty="0" smtClean="0"/>
              <a:t>she doesn’t like banana cake. 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3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sheet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Add ‘and’, ‘but’, ‘or’ to each pair of sentences.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 can walk to school </a:t>
            </a:r>
            <a:r>
              <a:rPr lang="en-US" dirty="0" smtClean="0">
                <a:solidFill>
                  <a:srgbClr val="FF0000"/>
                </a:solidFill>
              </a:rPr>
              <a:t>but </a:t>
            </a:r>
            <a:r>
              <a:rPr lang="en-US" dirty="0" smtClean="0"/>
              <a:t>I can’t fly to school.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 can take a bus to school </a:t>
            </a:r>
            <a:r>
              <a:rPr lang="en-US" dirty="0" smtClean="0">
                <a:solidFill>
                  <a:srgbClr val="FF0000"/>
                </a:solidFill>
              </a:rPr>
              <a:t>or </a:t>
            </a:r>
            <a:r>
              <a:rPr lang="en-US" dirty="0" smtClean="0"/>
              <a:t>I </a:t>
            </a:r>
            <a:r>
              <a:rPr lang="en-US" dirty="0"/>
              <a:t>can ride my bike. 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We study English </a:t>
            </a:r>
            <a:r>
              <a:rPr lang="en-US" dirty="0" smtClean="0">
                <a:solidFill>
                  <a:srgbClr val="FF0000"/>
                </a:solidFill>
              </a:rPr>
              <a:t>and </a:t>
            </a:r>
            <a:r>
              <a:rPr lang="en-US" dirty="0" smtClean="0"/>
              <a:t>History in school.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Pirates look mean </a:t>
            </a:r>
            <a:r>
              <a:rPr lang="en-US" dirty="0" smtClean="0">
                <a:solidFill>
                  <a:srgbClr val="FF0000"/>
                </a:solidFill>
              </a:rPr>
              <a:t>but </a:t>
            </a:r>
            <a:r>
              <a:rPr lang="en-US" dirty="0" smtClean="0"/>
              <a:t>they can be very nice.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We can eat hot dogs </a:t>
            </a:r>
            <a:r>
              <a:rPr lang="en-US" dirty="0" smtClean="0">
                <a:solidFill>
                  <a:srgbClr val="FF0000"/>
                </a:solidFill>
              </a:rPr>
              <a:t>or </a:t>
            </a:r>
            <a:r>
              <a:rPr lang="en-US" dirty="0" smtClean="0"/>
              <a:t>pizza, but not both.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Henry and Lucy can fly </a:t>
            </a:r>
            <a:r>
              <a:rPr lang="en-US" dirty="0" smtClean="0">
                <a:solidFill>
                  <a:srgbClr val="FF0000"/>
                </a:solidFill>
              </a:rPr>
              <a:t>and </a:t>
            </a:r>
            <a:r>
              <a:rPr lang="en-US" dirty="0" smtClean="0"/>
              <a:t>help people with the magic stardust.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Lucy likes apple cake very much </a:t>
            </a:r>
            <a:r>
              <a:rPr lang="en-US" dirty="0" smtClean="0">
                <a:solidFill>
                  <a:srgbClr val="FF0000"/>
                </a:solidFill>
              </a:rPr>
              <a:t>but </a:t>
            </a:r>
            <a:r>
              <a:rPr lang="en-US" dirty="0" smtClean="0"/>
              <a:t>she doesn’t like banana cake. 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99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over the different conjunctions with the class, explaining each one using the examples. </a:t>
            </a:r>
          </a:p>
          <a:p>
            <a:r>
              <a:rPr lang="en-US" dirty="0" smtClean="0"/>
              <a:t>Ask for more examples from the students while explaining. </a:t>
            </a:r>
          </a:p>
          <a:p>
            <a:r>
              <a:rPr lang="en-US" dirty="0" smtClean="0"/>
              <a:t>When you have explained all three, have them watch and listen to the song  ‘Conjunction Junction’.</a:t>
            </a:r>
          </a:p>
          <a:p>
            <a:r>
              <a:rPr lang="en-US" dirty="0" smtClean="0"/>
              <a:t>Encourage them to sing along. </a:t>
            </a:r>
          </a:p>
          <a:p>
            <a:r>
              <a:rPr lang="en-US" dirty="0" smtClean="0"/>
              <a:t>After they have watched, have them do the exercise on slide 6.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993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Macro">
  <a:themeElements>
    <a:clrScheme name="Macro">
      <a:dk1>
        <a:sysClr val="windowText" lastClr="000000"/>
      </a:dk1>
      <a:lt1>
        <a:sysClr val="window" lastClr="FFFFFF"/>
      </a:lt1>
      <a:dk2>
        <a:srgbClr val="3F3F4D"/>
      </a:dk2>
      <a:lt2>
        <a:srgbClr val="DDDDDD"/>
      </a:lt2>
      <a:accent1>
        <a:srgbClr val="A51009"/>
      </a:accent1>
      <a:accent2>
        <a:srgbClr val="DE7014"/>
      </a:accent2>
      <a:accent3>
        <a:srgbClr val="704836"/>
      </a:accent3>
      <a:accent4>
        <a:srgbClr val="F2B431"/>
      </a:accent4>
      <a:accent5>
        <a:srgbClr val="7F221D"/>
      </a:accent5>
      <a:accent6>
        <a:srgbClr val="CDAC77"/>
      </a:accent6>
      <a:hlink>
        <a:srgbClr val="F5B123"/>
      </a:hlink>
      <a:folHlink>
        <a:srgbClr val="E19B0B"/>
      </a:folHlink>
    </a:clrScheme>
    <a:fontScheme name="Macr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c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300000"/>
              </a:schemeClr>
            </a:gs>
            <a:gs pos="100000">
              <a:schemeClr val="phClr">
                <a:tint val="80000"/>
                <a:satMod val="15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90000"/>
                <a:satMod val="300000"/>
              </a:schemeClr>
            </a:gs>
            <a:gs pos="100000">
              <a:schemeClr val="phClr">
                <a:satMod val="150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70000"/>
              </a:srgbClr>
            </a:outerShdw>
          </a:effectLst>
        </a:effectStyle>
        <a:effectStyle>
          <a:effectLst>
            <a:outerShdw blurRad="25400" dist="254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5875" prstMaterial="softmetal">
            <a:bevelT w="25400" h="19050" prst="angle"/>
            <a:contourClr>
              <a:schemeClr val="phClr">
                <a:shade val="30000"/>
              </a:schemeClr>
            </a:contourClr>
          </a:sp3d>
        </a:effectStyle>
        <a:effectStyle>
          <a:effectLst>
            <a:outerShdw blurRad="254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9050" prstMaterial="metal">
            <a:bevelT w="63500" h="31750" prst="angle"/>
            <a:contourClr>
              <a:schemeClr val="phClr">
                <a:shade val="25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7000"/>
                <a:shade val="93000"/>
                <a:satMod val="110000"/>
                <a:lumMod val="90000"/>
              </a:schemeClr>
            </a:gs>
            <a:gs pos="76000">
              <a:schemeClr val="phClr">
                <a:tint val="85000"/>
                <a:shade val="75000"/>
                <a:satMod val="120000"/>
              </a:schemeClr>
            </a:gs>
            <a:gs pos="100000">
              <a:schemeClr val="phClr">
                <a:tint val="86000"/>
                <a:shade val="50000"/>
                <a:satMod val="13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35000"/>
                <a:satMod val="146000"/>
                <a:lumMod val="101000"/>
              </a:schemeClr>
            </a:gs>
            <a:gs pos="26000">
              <a:schemeClr val="phClr">
                <a:tint val="96000"/>
                <a:shade val="96000"/>
                <a:satMod val="190000"/>
              </a:schemeClr>
            </a:gs>
            <a:gs pos="100000">
              <a:schemeClr val="phClr">
                <a:tint val="60000"/>
                <a:shade val="90000"/>
                <a:satMod val="22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TC101859866[[fn=Macro]]</Template>
  <TotalTime>60</TotalTime>
  <Words>488</Words>
  <Application>Microsoft Office PowerPoint</Application>
  <PresentationFormat>On-screen Show (4:3)</PresentationFormat>
  <Paragraphs>60</Paragraphs>
  <Slides>8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Macro</vt:lpstr>
      <vt:lpstr>And, But, Or </vt:lpstr>
      <vt:lpstr>AND </vt:lpstr>
      <vt:lpstr>BUT </vt:lpstr>
      <vt:lpstr>Or </vt:lpstr>
      <vt:lpstr>Let’s sing  </vt:lpstr>
      <vt:lpstr>Now you try. </vt:lpstr>
      <vt:lpstr>Answer sheet</vt:lpstr>
      <vt:lpstr>Tg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And, But, Or</dc:title>
  <dc:creator>English Adventure</dc:creator>
  <cp:lastModifiedBy>amir</cp:lastModifiedBy>
  <cp:revision>14</cp:revision>
  <dcterms:created xsi:type="dcterms:W3CDTF">2012-04-19T17:57:16Z</dcterms:created>
  <dcterms:modified xsi:type="dcterms:W3CDTF">2014-08-27T14:36:02Z</dcterms:modified>
</cp:coreProperties>
</file>